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m" ContentType="application/vnd.ms-excel.sheet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55" autoAdjust="0"/>
    <p:restoredTop sz="94660"/>
  </p:normalViewPr>
  <p:slideViewPr>
    <p:cSldViewPr snapToGrid="0">
      <p:cViewPr varScale="1">
        <p:scale>
          <a:sx n="81" d="100"/>
          <a:sy n="81" d="100"/>
        </p:scale>
        <p:origin x="821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orian Hutter" userId="4c9bf41c-c672-46b9-811b-74449aaffd1f" providerId="ADAL" clId="{9FF16CD6-49FE-4CC6-AC6C-8620B4807CA4}"/>
    <pc:docChg chg="modSld sldOrd">
      <pc:chgData name="Florian Hutter" userId="4c9bf41c-c672-46b9-811b-74449aaffd1f" providerId="ADAL" clId="{9FF16CD6-49FE-4CC6-AC6C-8620B4807CA4}" dt="2023-06-13T11:45:12.591" v="1"/>
      <pc:docMkLst>
        <pc:docMk/>
      </pc:docMkLst>
      <pc:sldChg chg="ord">
        <pc:chgData name="Florian Hutter" userId="4c9bf41c-c672-46b9-811b-74449aaffd1f" providerId="ADAL" clId="{9FF16CD6-49FE-4CC6-AC6C-8620B4807CA4}" dt="2023-06-13T11:45:12.591" v="1"/>
        <pc:sldMkLst>
          <pc:docMk/>
          <pc:sldMk cId="1996753245" sldId="25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Macro-Enabled_Worksheet.xlsm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Diagramm%20in%20Microsoft%20Word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Geschlecht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haben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Sie? </a:t>
            </a:r>
          </a:p>
          <a:p>
            <a:pPr>
              <a:defRPr sz="900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Einfachauswahl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Aktuelle Umfrage (n: 672)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Männlich</c:v>
                </c:pt>
                <c:pt idx="1">
                  <c:v>Weiblich</c:v>
                </c:pt>
              </c:strCache>
            </c:strRef>
          </c:cat>
          <c:val>
            <c:numRef>
              <c:f>Tabelle1!$B$2:$B$3</c:f>
              <c:numCache>
                <c:formatCode>0%</c:formatCode>
                <c:ptCount val="2"/>
                <c:pt idx="0">
                  <c:v>0.46600000000000003</c:v>
                </c:pt>
                <c:pt idx="1">
                  <c:v>0.53400000000000003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5B-4C18-BE03-A2601F16F82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50200223"/>
        <c:axId val="1150200703"/>
      </c:barChart>
      <c:catAx>
        <c:axId val="1150200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1150200703"/>
        <c:crosses val="autoZero"/>
        <c:auto val="1"/>
        <c:lblAlgn val="ctr"/>
        <c:lblOffset val="100"/>
        <c:noMultiLvlLbl val="0"/>
      </c:catAx>
      <c:valAx>
        <c:axId val="1150200703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1150200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Voraussetzungen</a:t>
            </a:r>
            <a:r>
              <a:rPr lang="en-US" sz="9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für Personen die noch nie legale Hanfprodukte Konsumiert haben, und </a:t>
            </a:r>
            <a:r>
              <a:rPr lang="de-CH" sz="9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cs typeface="+mn-cs"/>
              </a:rPr>
              <a:t>"</a:t>
            </a:r>
            <a:r>
              <a:rPr lang="en-US" sz="9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 Interesse</a:t>
            </a:r>
            <a:r>
              <a:rPr lang="de-CH" sz="9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cs typeface="+mn-cs"/>
              </a:rPr>
              <a:t>"</a:t>
            </a:r>
            <a:r>
              <a:rPr lang="en-US" sz="9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als Grund dafür ausgewählt haben</a:t>
            </a:r>
          </a:p>
          <a:p>
            <a:pPr>
              <a:defRPr sz="900"/>
            </a:pPr>
            <a:r>
              <a:rPr lang="en-US" sz="9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(Mehrfachauswahl)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1872901678657075"/>
          <c:y val="0.22505168612122595"/>
          <c:w val="0.85489208633093527"/>
          <c:h val="0.42126702433106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Aktuelle Umfrage (n: 137)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Gesundheitliche Vorteile</c:v>
                </c:pt>
                <c:pt idx="1">
                  <c:v>Ich würde keine kaufen</c:v>
                </c:pt>
                <c:pt idx="2">
                  <c:v>Qualitativ hochwertig</c:v>
                </c:pt>
                <c:pt idx="3">
                  <c:v>Umfangreiche Produktinformation</c:v>
                </c:pt>
                <c:pt idx="4">
                  <c:v>Natürliche Produkte</c:v>
                </c:pt>
                <c:pt idx="5">
                  <c:v>Herstellung aus zertifiziertem Hanf</c:v>
                </c:pt>
                <c:pt idx="6">
                  <c:v>Erschwinglich</c:v>
                </c:pt>
                <c:pt idx="7">
                  <c:v>Gratis muster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0.42335766423357662</c:v>
                </c:pt>
                <c:pt idx="1">
                  <c:v>0.26277372262773724</c:v>
                </c:pt>
                <c:pt idx="2">
                  <c:v>0.22627737226277372</c:v>
                </c:pt>
                <c:pt idx="3">
                  <c:v>0.19708029197080293</c:v>
                </c:pt>
                <c:pt idx="4">
                  <c:v>0.12408759124087591</c:v>
                </c:pt>
                <c:pt idx="5">
                  <c:v>0.11678832116788321</c:v>
                </c:pt>
                <c:pt idx="6">
                  <c:v>8.7591240875912413E-2</c:v>
                </c:pt>
                <c:pt idx="7">
                  <c:v>7.2992700729927001E-2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DD-4019-A9C2-AAC0EAC127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366975"/>
        <c:axId val="161346175"/>
      </c:barChart>
      <c:catAx>
        <c:axId val="161366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61346175"/>
        <c:crosses val="autoZero"/>
        <c:auto val="1"/>
        <c:lblAlgn val="ctr"/>
        <c:lblOffset val="100"/>
        <c:noMultiLvlLbl val="0"/>
      </c:catAx>
      <c:valAx>
        <c:axId val="161346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61366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3945240657867409"/>
          <c:y val="0.15150413106958566"/>
          <c:w val="0.32109518684265187"/>
          <c:h val="6.19038523541824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hoch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Bereitschaft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hanfpflanzliche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Produkte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konsumieren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(n: 672)</a:t>
            </a:r>
          </a:p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(1= gar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keine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Bereitschaft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7=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sehr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hoch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(Einfachauswahl)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Aktuelle Umfrage (n: 672)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2760896779333104E-3"/>
                  <c:y val="-3.60036003600360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31-4C29-B0DF-E1A36A080589}"/>
                </c:ext>
              </c:extLst>
            </c:dLbl>
            <c:dLbl>
              <c:idx val="1"/>
              <c:layout>
                <c:manualLayout>
                  <c:x val="0"/>
                  <c:y val="-4.32043204320432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31-4C29-B0DF-E1A36A080589}"/>
                </c:ext>
              </c:extLst>
            </c:dLbl>
            <c:dLbl>
              <c:idx val="2"/>
              <c:layout>
                <c:manualLayout>
                  <c:x val="-4.1727828718672563E-17"/>
                  <c:y val="-4.68046804680468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31-4C29-B0DF-E1A36A080589}"/>
                </c:ext>
              </c:extLst>
            </c:dLbl>
            <c:dLbl>
              <c:idx val="3"/>
              <c:layout>
                <c:manualLayout>
                  <c:x val="4.5521793558666208E-3"/>
                  <c:y val="-5.40054005400540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31-4C29-B0DF-E1A36A080589}"/>
                </c:ext>
              </c:extLst>
            </c:dLbl>
            <c:dLbl>
              <c:idx val="4"/>
              <c:layout>
                <c:manualLayout>
                  <c:x val="2.2760896779332272E-3"/>
                  <c:y val="-6.12061206120612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31-4C29-B0DF-E1A36A080589}"/>
                </c:ext>
              </c:extLst>
            </c:dLbl>
            <c:dLbl>
              <c:idx val="5"/>
              <c:layout>
                <c:manualLayout>
                  <c:x val="-8.3455657437345127E-17"/>
                  <c:y val="-6.12061206120612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31-4C29-B0DF-E1A36A080589}"/>
                </c:ext>
              </c:extLst>
            </c:dLbl>
            <c:dLbl>
              <c:idx val="6"/>
              <c:layout>
                <c:manualLayout>
                  <c:x val="0"/>
                  <c:y val="-4.68046804680468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C31-4C29-B0DF-E1A36A08058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Tabelle1!$C$2:$C$8</c:f>
                <c:numCache>
                  <c:formatCode>General</c:formatCode>
                  <c:ptCount val="7"/>
                  <c:pt idx="0">
                    <c:v>2.1000000000000001E-2</c:v>
                  </c:pt>
                  <c:pt idx="1">
                    <c:v>2.1000000000000001E-2</c:v>
                  </c:pt>
                  <c:pt idx="2">
                    <c:v>2.4E-2</c:v>
                  </c:pt>
                  <c:pt idx="3">
                    <c:v>3.2000000000000001E-2</c:v>
                  </c:pt>
                  <c:pt idx="4">
                    <c:v>3.1E-2</c:v>
                  </c:pt>
                  <c:pt idx="5">
                    <c:v>2.4E-2</c:v>
                  </c:pt>
                  <c:pt idx="6">
                    <c:v>2.5999999999999999E-2</c:v>
                  </c:pt>
                </c:numCache>
              </c:numRef>
            </c:plus>
            <c:minus>
              <c:numRef>
                <c:f>Tabelle1!$C$2:$C$8</c:f>
                <c:numCache>
                  <c:formatCode>General</c:formatCode>
                  <c:ptCount val="7"/>
                  <c:pt idx="0">
                    <c:v>2.1000000000000001E-2</c:v>
                  </c:pt>
                  <c:pt idx="1">
                    <c:v>2.1000000000000001E-2</c:v>
                  </c:pt>
                  <c:pt idx="2">
                    <c:v>2.4E-2</c:v>
                  </c:pt>
                  <c:pt idx="3">
                    <c:v>3.2000000000000001E-2</c:v>
                  </c:pt>
                  <c:pt idx="4">
                    <c:v>3.1E-2</c:v>
                  </c:pt>
                  <c:pt idx="5">
                    <c:v>2.4E-2</c:v>
                  </c:pt>
                  <c:pt idx="6">
                    <c:v>2.5999999999999999E-2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Tabelle1!$A$2:$A$8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Tabelle1!$B$2:$B$8</c:f>
              <c:numCache>
                <c:formatCode>0.00%</c:formatCode>
                <c:ptCount val="7"/>
                <c:pt idx="0">
                  <c:v>8.2000000000000003E-2</c:v>
                </c:pt>
                <c:pt idx="1">
                  <c:v>0.08</c:v>
                </c:pt>
                <c:pt idx="2">
                  <c:v>0.11799999999999999</c:v>
                </c:pt>
                <c:pt idx="3">
                  <c:v>0.24</c:v>
                </c:pt>
                <c:pt idx="4">
                  <c:v>0.22</c:v>
                </c:pt>
                <c:pt idx="5">
                  <c:v>0.11600000000000001</c:v>
                </c:pt>
                <c:pt idx="6" formatCode="0%">
                  <c:v>0.14399999999999999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C31-4C29-B0DF-E1A36A0805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7682911"/>
        <c:axId val="1737680511"/>
      </c:barChart>
      <c:catAx>
        <c:axId val="173768291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de-CH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Bewertung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737680511"/>
        <c:crosses val="autoZero"/>
        <c:auto val="1"/>
        <c:lblAlgn val="ctr"/>
        <c:lblOffset val="100"/>
        <c:noMultiLvlLbl val="0"/>
      </c:catAx>
      <c:valAx>
        <c:axId val="1737680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737682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Wie hoch ist Ihre Bereitschaft hanfpflanzliche Produkte zu konsumieren?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dirty="0"/>
              <a:t>(1= gar </a:t>
            </a:r>
            <a:r>
              <a:rPr lang="en-US" dirty="0" err="1"/>
              <a:t>keine</a:t>
            </a:r>
            <a:r>
              <a:rPr lang="en-US" dirty="0"/>
              <a:t> </a:t>
            </a:r>
            <a:r>
              <a:rPr lang="en-US" dirty="0" err="1"/>
              <a:t>Bereitschaft</a:t>
            </a:r>
            <a:r>
              <a:rPr lang="en-US" dirty="0"/>
              <a:t>, 7= </a:t>
            </a:r>
            <a:r>
              <a:rPr lang="en-US" dirty="0" err="1"/>
              <a:t>sehr</a:t>
            </a:r>
            <a:r>
              <a:rPr lang="en-US" dirty="0"/>
              <a:t> </a:t>
            </a:r>
            <a:r>
              <a:rPr lang="en-US" dirty="0" err="1"/>
              <a:t>hoch</a:t>
            </a:r>
            <a:r>
              <a:rPr lang="en-US" dirty="0"/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dirty="0"/>
              <a:t>(Einfachauswahl)</a:t>
            </a: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en-US" sz="900">
              <a:solidFill>
                <a:schemeClr val="tx1">
                  <a:lumMod val="65000"/>
                  <a:lumOff val="3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9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0865828727930747"/>
          <c:y val="0.43037616664384637"/>
          <c:w val="0.86401252017410868"/>
          <c:h val="0.437622795204064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Aktuelle Umfrage (n: 672)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4.390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389-49A4-A37B-B7BF20F5B9A0}"/>
                </c:ext>
              </c:extLst>
            </c:dLbl>
            <c:numFmt formatCode="#,##0.0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Männlich</c:v>
                </c:pt>
                <c:pt idx="1">
                  <c:v>Weiblich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4.3899999999999997</c:v>
                </c:pt>
                <c:pt idx="1">
                  <c:v>4.3369999999999997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89-49A4-A37B-B7BF20F5B9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0202143"/>
        <c:axId val="1150203103"/>
      </c:barChart>
      <c:catAx>
        <c:axId val="1150202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150203103"/>
        <c:crosses val="autoZero"/>
        <c:auto val="1"/>
        <c:lblAlgn val="ctr"/>
        <c:lblOffset val="100"/>
        <c:noMultiLvlLbl val="0"/>
      </c:catAx>
      <c:valAx>
        <c:axId val="1150203103"/>
        <c:scaling>
          <c:orientation val="minMax"/>
          <c:max val="7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de-CH"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Bewertung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1502021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966387245072627"/>
          <c:y val="0.30936932260576172"/>
          <c:w val="0.4067223553577542"/>
          <c:h val="9.43005859019763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de-CH" sz="9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der Produkte würden Sie am ehesten kaufen?</a:t>
            </a:r>
          </a:p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de-CH" sz="9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b="0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(Mehrfachauswal) </a:t>
            </a:r>
            <a:endParaRPr lang="en-US" sz="900" b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38358680018034974"/>
          <c:y val="0.21362415904908438"/>
          <c:w val="0.57008694403757376"/>
          <c:h val="0.698239056324855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Aktuelle Umfrage (n: 672)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6900369003690037E-2"/>
                  <c:y val="-6.14296581073577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955-47F9-829E-1C64EC90ECD4}"/>
                </c:ext>
              </c:extLst>
            </c:dLbl>
            <c:dLbl>
              <c:idx val="1"/>
              <c:layout>
                <c:manualLayout>
                  <c:x val="4.1241588886477103E-2"/>
                  <c:y val="9.21517432038089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55-47F9-829E-1C64EC90ECD4}"/>
                </c:ext>
              </c:extLst>
            </c:dLbl>
            <c:dLbl>
              <c:idx val="2"/>
              <c:layout>
                <c:manualLayout>
                  <c:x val="4.5582808769264085E-2"/>
                  <c:y val="3.07172477346035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55-47F9-829E-1C64EC90ECD4}"/>
                </c:ext>
              </c:extLst>
            </c:dLbl>
            <c:dLbl>
              <c:idx val="3"/>
              <c:layout>
                <c:manualLayout>
                  <c:x val="4.5582808769264162E-2"/>
                  <c:y val="6.14344954692059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55-47F9-829E-1C64EC90ECD4}"/>
                </c:ext>
              </c:extLst>
            </c:dLbl>
            <c:dLbl>
              <c:idx val="4"/>
              <c:layout>
                <c:manualLayout>
                  <c:x val="4.5582808769264162E-2"/>
                  <c:y val="6.1439332831055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55-47F9-829E-1C64EC90ECD4}"/>
                </c:ext>
              </c:extLst>
            </c:dLbl>
            <c:dLbl>
              <c:idx val="5"/>
              <c:layout>
                <c:manualLayout>
                  <c:x val="3.4729759062296424E-2"/>
                  <c:y val="-3.0717247734602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55-47F9-829E-1C64EC90ECD4}"/>
                </c:ext>
              </c:extLst>
            </c:dLbl>
            <c:dLbl>
              <c:idx val="6"/>
              <c:layout>
                <c:manualLayout>
                  <c:x val="3.2559149120902971E-2"/>
                  <c:y val="-6.14320767882819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55-47F9-829E-1C64EC90ECD4}"/>
                </c:ext>
              </c:extLst>
            </c:dLbl>
            <c:dLbl>
              <c:idx val="7"/>
              <c:layout>
                <c:manualLayout>
                  <c:x val="2.8217929238115912E-2"/>
                  <c:y val="4.6090383687448378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567605953965978"/>
                      <c:h val="8.17385962217785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955-47F9-829E-1C64EC90ECD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Tabelle1!$C$2:$C$9</c:f>
                <c:numCache>
                  <c:formatCode>General</c:formatCode>
                  <c:ptCount val="8"/>
                  <c:pt idx="0">
                    <c:v>2.5000000000000001E-2</c:v>
                  </c:pt>
                  <c:pt idx="1">
                    <c:v>3.5999999999999997E-2</c:v>
                  </c:pt>
                  <c:pt idx="2">
                    <c:v>2.5000000000000001E-2</c:v>
                  </c:pt>
                  <c:pt idx="3">
                    <c:v>3.5999999999999997E-2</c:v>
                  </c:pt>
                  <c:pt idx="4">
                    <c:v>3.6999999999999998E-2</c:v>
                  </c:pt>
                  <c:pt idx="5">
                    <c:v>2.8000000000000001E-2</c:v>
                  </c:pt>
                  <c:pt idx="6">
                    <c:v>2.4E-2</c:v>
                  </c:pt>
                  <c:pt idx="7">
                    <c:v>2.5000000000000001E-2</c:v>
                  </c:pt>
                </c:numCache>
              </c:numRef>
            </c:plus>
            <c:minus>
              <c:numRef>
                <c:f>Tabelle1!$C$2:$C$9</c:f>
                <c:numCache>
                  <c:formatCode>General</c:formatCode>
                  <c:ptCount val="8"/>
                  <c:pt idx="0">
                    <c:v>2.5000000000000001E-2</c:v>
                  </c:pt>
                  <c:pt idx="1">
                    <c:v>3.5999999999999997E-2</c:v>
                  </c:pt>
                  <c:pt idx="2">
                    <c:v>2.5000000000000001E-2</c:v>
                  </c:pt>
                  <c:pt idx="3">
                    <c:v>3.5999999999999997E-2</c:v>
                  </c:pt>
                  <c:pt idx="4">
                    <c:v>3.6999999999999998E-2</c:v>
                  </c:pt>
                  <c:pt idx="5">
                    <c:v>2.8000000000000001E-2</c:v>
                  </c:pt>
                  <c:pt idx="6">
                    <c:v>2.4E-2</c:v>
                  </c:pt>
                  <c:pt idx="7">
                    <c:v>2.5000000000000001E-2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Tabelle1!$A$2:$A$9</c:f>
              <c:strCache>
                <c:ptCount val="8"/>
                <c:pt idx="0">
                  <c:v>Hanfzubehör</c:v>
                </c:pt>
                <c:pt idx="1">
                  <c:v>Hanflebensmittel</c:v>
                </c:pt>
                <c:pt idx="2">
                  <c:v>CBD Futtermittel für Tiere</c:v>
                </c:pt>
                <c:pt idx="3">
                  <c:v>CBD Kosmetik (Haarpflege, Hautpflege)</c:v>
                </c:pt>
                <c:pt idx="4">
                  <c:v>CBD Öle/Extrakte</c:v>
                </c:pt>
                <c:pt idx="5">
                  <c:v>CBD Blüten</c:v>
                </c:pt>
                <c:pt idx="6">
                  <c:v>CBD E-Liquids/Vapes</c:v>
                </c:pt>
                <c:pt idx="7">
                  <c:v>Keine der genannten Produkte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0.128</c:v>
                </c:pt>
                <c:pt idx="1">
                  <c:v>0.35399999999999998</c:v>
                </c:pt>
                <c:pt idx="2">
                  <c:v>7.6999999999999999E-2</c:v>
                </c:pt>
                <c:pt idx="3">
                  <c:v>0.35</c:v>
                </c:pt>
                <c:pt idx="4">
                  <c:v>0.39600000000000002</c:v>
                </c:pt>
                <c:pt idx="5">
                  <c:v>0.17</c:v>
                </c:pt>
                <c:pt idx="6">
                  <c:v>0.113</c:v>
                </c:pt>
                <c:pt idx="7">
                  <c:v>0.126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55-47F9-829E-1C64EC90EC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613606975"/>
        <c:axId val="1613603231"/>
      </c:barChart>
      <c:catAx>
        <c:axId val="161360697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613603231"/>
        <c:crosses val="autoZero"/>
        <c:auto val="1"/>
        <c:lblAlgn val="ctr"/>
        <c:lblOffset val="100"/>
        <c:noMultiLvlLbl val="0"/>
      </c:catAx>
      <c:valAx>
        <c:axId val="1613603231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613606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5423830512368187"/>
          <c:y val="0.12524904214559388"/>
          <c:w val="0.29152338975263625"/>
          <c:h val="6.11093009925483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de-CH"/>
              <a:t>Welche der Produkte würden Sie am ehesten kaufen?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de-CH"/>
              <a:t> </a:t>
            </a:r>
            <a:r>
              <a:rPr lang="de-DE"/>
              <a:t>(Mehrfachauswal)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de-DE"/>
              <a:t>(n: 672)</a:t>
            </a:r>
            <a:endParaRPr lang="en-GB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GB" sz="9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63237095363079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1685228637116787"/>
          <c:y val="0.14097824636327236"/>
          <c:w val="0.83761293707800422"/>
          <c:h val="0.439354306443589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Tabelle1!$A$9</c:f>
              <c:strCache>
                <c:ptCount val="1"/>
                <c:pt idx="0">
                  <c:v>Männlich (n:313)</c:v>
                </c:pt>
              </c:strCache>
            </c:strRef>
          </c:tx>
          <c:spPr>
            <a:solidFill>
              <a:srgbClr val="E1CDA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740370994446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11-4E68-B41C-FF34C796175D}"/>
                </c:ext>
              </c:extLst>
            </c:dLbl>
            <c:dLbl>
              <c:idx val="1"/>
              <c:layout>
                <c:manualLayout>
                  <c:x val="-2.625160061302833E-17"/>
                  <c:y val="-3.2884451933353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11-4E68-B41C-FF34C796175D}"/>
                </c:ext>
              </c:extLst>
            </c:dLbl>
            <c:dLbl>
              <c:idx val="2"/>
              <c:layout>
                <c:manualLayout>
                  <c:x val="1.2733277961459203E-3"/>
                  <c:y val="1.2685023333386788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37400349637055E-2"/>
                      <c:h val="6.84684271899821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711-4E68-B41C-FF34C796175D}"/>
                </c:ext>
              </c:extLst>
            </c:dLbl>
            <c:dLbl>
              <c:idx val="3"/>
              <c:layout>
                <c:manualLayout>
                  <c:x val="-6.7525834917654941E-3"/>
                  <c:y val="-3.2884451933353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11-4E68-B41C-FF34C796175D}"/>
                </c:ext>
              </c:extLst>
            </c:dLbl>
            <c:dLbl>
              <c:idx val="4"/>
              <c:layout>
                <c:manualLayout>
                  <c:x val="-5.3206614622877966E-3"/>
                  <c:y val="-3.5434723176137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11-4E68-B41C-FF34C796175D}"/>
                </c:ext>
              </c:extLst>
            </c:dLbl>
            <c:dLbl>
              <c:idx val="5"/>
              <c:layout>
                <c:manualLayout>
                  <c:x val="0"/>
                  <c:y val="-2.4663338950014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11-4E68-B41C-FF34C796175D}"/>
                </c:ext>
              </c:extLst>
            </c:dLbl>
            <c:dLbl>
              <c:idx val="6"/>
              <c:layout>
                <c:manualLayout>
                  <c:x val="-1.4319220294777499E-3"/>
                  <c:y val="-2.7403709944461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11-4E68-B41C-FF34C796175D}"/>
                </c:ext>
              </c:extLst>
            </c:dLbl>
            <c:dLbl>
              <c:idx val="7"/>
              <c:layout>
                <c:manualLayout>
                  <c:x val="-8.6824397655742847E-3"/>
                  <c:y val="-2.3317867662630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11-4E68-B41C-FF34C796175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Tabelle1!$L$9:$S$9</c:f>
                <c:numCache>
                  <c:formatCode>General</c:formatCode>
                  <c:ptCount val="8"/>
                  <c:pt idx="0">
                    <c:v>4.1000000000000002E-2</c:v>
                  </c:pt>
                  <c:pt idx="1">
                    <c:v>5.3999999999999999E-2</c:v>
                  </c:pt>
                  <c:pt idx="2">
                    <c:v>2.9000000000000001E-2</c:v>
                  </c:pt>
                  <c:pt idx="3">
                    <c:v>4.5999999999999999E-2</c:v>
                  </c:pt>
                  <c:pt idx="4">
                    <c:v>5.1999999999999998E-2</c:v>
                  </c:pt>
                  <c:pt idx="5">
                    <c:v>4.5999999999999999E-2</c:v>
                  </c:pt>
                  <c:pt idx="6">
                    <c:v>0.04</c:v>
                  </c:pt>
                  <c:pt idx="7">
                    <c:v>3.6999999999999998E-2</c:v>
                  </c:pt>
                </c:numCache>
              </c:numRef>
            </c:plus>
            <c:minus>
              <c:numRef>
                <c:f>Tabelle1!$L$9:$S$9</c:f>
                <c:numCache>
                  <c:formatCode>General</c:formatCode>
                  <c:ptCount val="8"/>
                  <c:pt idx="0">
                    <c:v>4.1000000000000002E-2</c:v>
                  </c:pt>
                  <c:pt idx="1">
                    <c:v>5.3999999999999999E-2</c:v>
                  </c:pt>
                  <c:pt idx="2">
                    <c:v>2.9000000000000001E-2</c:v>
                  </c:pt>
                  <c:pt idx="3">
                    <c:v>4.5999999999999999E-2</c:v>
                  </c:pt>
                  <c:pt idx="4">
                    <c:v>5.1999999999999998E-2</c:v>
                  </c:pt>
                  <c:pt idx="5">
                    <c:v>4.5999999999999999E-2</c:v>
                  </c:pt>
                  <c:pt idx="6">
                    <c:v>0.04</c:v>
                  </c:pt>
                  <c:pt idx="7">
                    <c:v>3.6999999999999998E-2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Tabelle1!$B$8:$I$8</c:f>
              <c:strCache>
                <c:ptCount val="8"/>
                <c:pt idx="0">
                  <c:v>Hanfzubehör</c:v>
                </c:pt>
                <c:pt idx="1">
                  <c:v>Hanflebensmittel</c:v>
                </c:pt>
                <c:pt idx="2">
                  <c:v>CBD Futter für Tiere</c:v>
                </c:pt>
                <c:pt idx="3">
                  <c:v>CBD Kosmetik</c:v>
                </c:pt>
                <c:pt idx="4">
                  <c:v>CBD Öle/Extrakte</c:v>
                </c:pt>
                <c:pt idx="5">
                  <c:v>CBD Blüten</c:v>
                </c:pt>
                <c:pt idx="6">
                  <c:v>CBD E-Liquids/Vapes</c:v>
                </c:pt>
                <c:pt idx="7">
                  <c:v>Keine der genannten Produkte</c:v>
                </c:pt>
              </c:strCache>
            </c:strRef>
          </c:cat>
          <c:val>
            <c:numRef>
              <c:f>Tabelle1!$B$9:$I$9</c:f>
              <c:numCache>
                <c:formatCode>General</c:formatCode>
                <c:ptCount val="8"/>
                <c:pt idx="0">
                  <c:v>0.16293929712460065</c:v>
                </c:pt>
                <c:pt idx="1">
                  <c:v>0.38977635782747605</c:v>
                </c:pt>
                <c:pt idx="2">
                  <c:v>7.3482428115015971E-2</c:v>
                </c:pt>
                <c:pt idx="3">
                  <c:v>0.22044728434504793</c:v>
                </c:pt>
                <c:pt idx="4">
                  <c:v>0.33865814696485624</c:v>
                </c:pt>
                <c:pt idx="5">
                  <c:v>0.21725239616613418</c:v>
                </c:pt>
                <c:pt idx="6">
                  <c:v>0.15015974440894569</c:v>
                </c:pt>
                <c:pt idx="7">
                  <c:v>0.13099041533546327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711-4E68-B41C-FF34C796175D}"/>
            </c:ext>
          </c:extLst>
        </c:ser>
        <c:ser>
          <c:idx val="1"/>
          <c:order val="1"/>
          <c:tx>
            <c:strRef>
              <c:f>Tabelle1!$A$10</c:f>
              <c:strCache>
                <c:ptCount val="1"/>
                <c:pt idx="0">
                  <c:v>Weiblich (n:359)</c:v>
                </c:pt>
              </c:strCache>
            </c:strRef>
          </c:tx>
          <c:spPr>
            <a:solidFill>
              <a:srgbClr val="936F3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30505102642504E-2"/>
                  <c:y val="-6.8946544725387591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698473223731761E-2"/>
                      <c:h val="5.908616175423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711-4E68-B41C-FF34C796175D}"/>
                </c:ext>
              </c:extLst>
            </c:dLbl>
            <c:dLbl>
              <c:idx val="1"/>
              <c:layout>
                <c:manualLayout>
                  <c:x val="6.3456695859084441E-3"/>
                  <c:y val="-3.1907628351317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711-4E68-B41C-FF34C796175D}"/>
                </c:ext>
              </c:extLst>
            </c:dLbl>
            <c:dLbl>
              <c:idx val="2"/>
              <c:layout>
                <c:manualLayout>
                  <c:x val="6.1396757632426295E-3"/>
                  <c:y val="-2.094614437353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11-4E68-B41C-FF34C796175D}"/>
                </c:ext>
              </c:extLst>
            </c:dLbl>
            <c:dLbl>
              <c:idx val="3"/>
              <c:layout>
                <c:manualLayout>
                  <c:x val="2.8638440589553948E-3"/>
                  <c:y val="-3.2884451933353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11-4E68-B41C-FF34C796175D}"/>
                </c:ext>
              </c:extLst>
            </c:dLbl>
            <c:dLbl>
              <c:idx val="4"/>
              <c:layout>
                <c:manualLayout>
                  <c:x val="0"/>
                  <c:y val="-3.8365193922245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11-4E68-B41C-FF34C796175D}"/>
                </c:ext>
              </c:extLst>
            </c:dLbl>
            <c:dLbl>
              <c:idx val="5"/>
              <c:layout>
                <c:manualLayout>
                  <c:x val="7.5986577365845251E-3"/>
                  <c:y val="-1.3360063818277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711-4E68-B41C-FF34C796175D}"/>
                </c:ext>
              </c:extLst>
            </c:dLbl>
            <c:dLbl>
              <c:idx val="6"/>
              <c:layout>
                <c:manualLayout>
                  <c:x val="4.5152898830311374E-3"/>
                  <c:y val="-8.22111298333832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711-4E68-B41C-FF34C796175D}"/>
                </c:ext>
              </c:extLst>
            </c:dLbl>
            <c:dLbl>
              <c:idx val="7"/>
              <c:layout>
                <c:manualLayout>
                  <c:x val="1.7538870154796962E-2"/>
                  <c:y val="-2.661258494888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711-4E68-B41C-FF34C796175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Tabelle1!$L$10:$S$10</c:f>
                <c:numCache>
                  <c:formatCode>General</c:formatCode>
                  <c:ptCount val="8"/>
                  <c:pt idx="0">
                    <c:v>3.1E-2</c:v>
                  </c:pt>
                  <c:pt idx="1">
                    <c:v>4.8000000000000001E-2</c:v>
                  </c:pt>
                  <c:pt idx="2">
                    <c:v>2.8000000000000001E-2</c:v>
                  </c:pt>
                  <c:pt idx="3">
                    <c:v>5.1999999999999998E-2</c:v>
                  </c:pt>
                  <c:pt idx="4">
                    <c:v>5.0999999999999997E-2</c:v>
                  </c:pt>
                  <c:pt idx="5">
                    <c:v>3.5000000000000003E-2</c:v>
                  </c:pt>
                  <c:pt idx="6">
                    <c:v>2.8000000000000001E-2</c:v>
                  </c:pt>
                  <c:pt idx="7">
                    <c:v>3.4000000000000002E-2</c:v>
                  </c:pt>
                </c:numCache>
              </c:numRef>
            </c:plus>
            <c:minus>
              <c:numRef>
                <c:f>Tabelle1!$L$10:$S$10</c:f>
                <c:numCache>
                  <c:formatCode>General</c:formatCode>
                  <c:ptCount val="8"/>
                  <c:pt idx="0">
                    <c:v>3.1E-2</c:v>
                  </c:pt>
                  <c:pt idx="1">
                    <c:v>4.8000000000000001E-2</c:v>
                  </c:pt>
                  <c:pt idx="2">
                    <c:v>2.8000000000000001E-2</c:v>
                  </c:pt>
                  <c:pt idx="3">
                    <c:v>5.1999999999999998E-2</c:v>
                  </c:pt>
                  <c:pt idx="4">
                    <c:v>5.0999999999999997E-2</c:v>
                  </c:pt>
                  <c:pt idx="5">
                    <c:v>3.5000000000000003E-2</c:v>
                  </c:pt>
                  <c:pt idx="6">
                    <c:v>2.8000000000000001E-2</c:v>
                  </c:pt>
                  <c:pt idx="7">
                    <c:v>3.4000000000000002E-2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Tabelle1!$B$8:$I$8</c:f>
              <c:strCache>
                <c:ptCount val="8"/>
                <c:pt idx="0">
                  <c:v>Hanfzubehör</c:v>
                </c:pt>
                <c:pt idx="1">
                  <c:v>Hanflebensmittel</c:v>
                </c:pt>
                <c:pt idx="2">
                  <c:v>CBD Futter für Tiere</c:v>
                </c:pt>
                <c:pt idx="3">
                  <c:v>CBD Kosmetik</c:v>
                </c:pt>
                <c:pt idx="4">
                  <c:v>CBD Öle/Extrakte</c:v>
                </c:pt>
                <c:pt idx="5">
                  <c:v>CBD Blüten</c:v>
                </c:pt>
                <c:pt idx="6">
                  <c:v>CBD E-Liquids/Vapes</c:v>
                </c:pt>
                <c:pt idx="7">
                  <c:v>Keine der genannten Produkte</c:v>
                </c:pt>
              </c:strCache>
            </c:strRef>
          </c:cat>
          <c:val>
            <c:numRef>
              <c:f>Tabelle1!$B$10:$I$10</c:f>
              <c:numCache>
                <c:formatCode>General</c:formatCode>
                <c:ptCount val="8"/>
                <c:pt idx="0">
                  <c:v>9.7493036211699163E-2</c:v>
                </c:pt>
                <c:pt idx="1">
                  <c:v>0.32311977715877438</c:v>
                </c:pt>
                <c:pt idx="2">
                  <c:v>8.0779944289693595E-2</c:v>
                </c:pt>
                <c:pt idx="3">
                  <c:v>0.46239554317548748</c:v>
                </c:pt>
                <c:pt idx="4">
                  <c:v>0.44568245125348188</c:v>
                </c:pt>
                <c:pt idx="5">
                  <c:v>0.12813370473537605</c:v>
                </c:pt>
                <c:pt idx="6">
                  <c:v>8.0779944289693595E-2</c:v>
                </c:pt>
                <c:pt idx="7">
                  <c:v>0.12256267409470752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711-4E68-B41C-FF34C79617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2"/>
        <c:overlap val="-33"/>
        <c:axId val="796825535"/>
        <c:axId val="796828447"/>
      </c:barChart>
      <c:catAx>
        <c:axId val="796825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796828447"/>
        <c:crosses val="autoZero"/>
        <c:auto val="1"/>
        <c:lblAlgn val="ctr"/>
        <c:lblOffset val="100"/>
        <c:noMultiLvlLbl val="0"/>
      </c:catAx>
      <c:valAx>
        <c:axId val="796828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9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 Verhältnis zu "n" Geschlecht</a:t>
                </a:r>
              </a:p>
            </c:rich>
          </c:tx>
          <c:layout>
            <c:manualLayout>
              <c:xMode val="edge"/>
              <c:yMode val="edge"/>
              <c:x val="4.2923060414207532E-3"/>
              <c:y val="0.24237398023821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e-DE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796825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353706755647793"/>
          <c:y val="0.89856785417746332"/>
          <c:w val="0.45320028235020648"/>
          <c:h val="4.62440841971435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Befürworten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Legalisierung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von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illegalen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Hanfprodukten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Einfachauswahl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Aktuelle Umfrage (n: 672)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65535507366330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8E-4BC4-A82A-B8675FDAF963}"/>
                </c:ext>
              </c:extLst>
            </c:dLbl>
            <c:dLbl>
              <c:idx val="1"/>
              <c:layout>
                <c:manualLayout>
                  <c:x val="0"/>
                  <c:y val="-2.31749710312862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8E-4BC4-A82A-B8675FDAF96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Tabelle1!$C$2:$C$3</c:f>
                <c:numCache>
                  <c:formatCode>General</c:formatCode>
                  <c:ptCount val="2"/>
                  <c:pt idx="0">
                    <c:v>3.5999999999999997E-2</c:v>
                  </c:pt>
                  <c:pt idx="1">
                    <c:v>3.5000000000000003E-2</c:v>
                  </c:pt>
                </c:numCache>
              </c:numRef>
            </c:plus>
            <c:minus>
              <c:numRef>
                <c:f>Tabelle1!$C$2:$C$3</c:f>
                <c:numCache>
                  <c:formatCode>General</c:formatCode>
                  <c:ptCount val="2"/>
                  <c:pt idx="0">
                    <c:v>3.5999999999999997E-2</c:v>
                  </c:pt>
                  <c:pt idx="1">
                    <c:v>3.5000000000000003E-2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Tabelle1!$A$2:$A$3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Tabelle1!$B$2:$B$3</c:f>
              <c:numCache>
                <c:formatCode>0.0%</c:formatCode>
                <c:ptCount val="2"/>
                <c:pt idx="0">
                  <c:v>0.70099999999999996</c:v>
                </c:pt>
                <c:pt idx="1">
                  <c:v>0.29899999999999999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8E-4BC4-A82A-B8675FDAF9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50200223"/>
        <c:axId val="1150200703"/>
      </c:barChart>
      <c:catAx>
        <c:axId val="1150200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150200703"/>
        <c:crosses val="autoZero"/>
        <c:auto val="1"/>
        <c:lblAlgn val="ctr"/>
        <c:lblOffset val="100"/>
        <c:noMultiLvlLbl val="0"/>
      </c:catAx>
      <c:valAx>
        <c:axId val="1150200703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150200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Welchen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unten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erwähnten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Begriffe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assoziieren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Sie am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strärksten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0" i="0" u="none" strike="noStrike" kern="1200" spc="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Cannabis”? </a:t>
            </a:r>
          </a:p>
          <a:p>
            <a:pPr>
              <a:defRPr sz="900"/>
            </a:pP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Einfachauswahl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1832548603903663"/>
          <c:y val="2.5121119684191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6.9850722850676797E-2"/>
          <c:y val="0.29553458710223207"/>
          <c:w val="0.9063242825640947"/>
          <c:h val="0.533776707663608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Aktuelle Umfrage (n:672)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512111968419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97-4865-AB71-3E3E80EB9F5F}"/>
                </c:ext>
              </c:extLst>
            </c:dLbl>
            <c:dLbl>
              <c:idx val="1"/>
              <c:layout>
                <c:manualLayout>
                  <c:x val="0"/>
                  <c:y val="-2.1532388300735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97-4865-AB71-3E3E80EB9F5F}"/>
                </c:ext>
              </c:extLst>
            </c:dLbl>
            <c:dLbl>
              <c:idx val="2"/>
              <c:layout>
                <c:manualLayout>
                  <c:x val="0"/>
                  <c:y val="-1.0766194150367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97-4865-AB71-3E3E80EB9F5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Tabelle1!$C$2:$C$4</c:f>
                <c:numCache>
                  <c:formatCode>General</c:formatCode>
                  <c:ptCount val="3"/>
                  <c:pt idx="0">
                    <c:v>3.6999999999999998E-2</c:v>
                  </c:pt>
                  <c:pt idx="1">
                    <c:v>3.4000000000000002E-2</c:v>
                  </c:pt>
                  <c:pt idx="2">
                    <c:v>2.5000000000000001E-2</c:v>
                  </c:pt>
                </c:numCache>
              </c:numRef>
            </c:plus>
            <c:minus>
              <c:numRef>
                <c:f>Tabelle1!$C$2:$C$4</c:f>
                <c:numCache>
                  <c:formatCode>General</c:formatCode>
                  <c:ptCount val="3"/>
                  <c:pt idx="0">
                    <c:v>3.6999999999999998E-2</c:v>
                  </c:pt>
                  <c:pt idx="1">
                    <c:v>3.4000000000000002E-2</c:v>
                  </c:pt>
                  <c:pt idx="2">
                    <c:v>2.5000000000000001E-2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Tabelle1!$A$2:$A$4</c:f>
              <c:strCache>
                <c:ptCount val="3"/>
                <c:pt idx="0">
                  <c:v>Hanf-/Nutzpflanze</c:v>
                </c:pt>
                <c:pt idx="1">
                  <c:v>Entspannung/Medizin</c:v>
                </c:pt>
                <c:pt idx="2">
                  <c:v>Droge/Kiffen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0.126</c:v>
                </c:pt>
                <c:pt idx="1">
                  <c:v>0.27800000000000002</c:v>
                </c:pt>
                <c:pt idx="2">
                  <c:v>0.59499999999999997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97-4865-AB71-3E3E80EB9F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6872959"/>
        <c:axId val="716855487"/>
      </c:barChart>
      <c:catAx>
        <c:axId val="716872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716855487"/>
        <c:crosses val="autoZero"/>
        <c:auto val="1"/>
        <c:lblAlgn val="ctr"/>
        <c:lblOffset val="100"/>
        <c:noMultiLvlLbl val="0"/>
      </c:catAx>
      <c:valAx>
        <c:axId val="716855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716872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5824486364155739"/>
          <c:y val="0.2086817746568784"/>
          <c:w val="0.28351027271688506"/>
          <c:h val="0.101816326581903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Welchen</a:t>
            </a:r>
            <a:r>
              <a:rPr lang="en-US" sz="900" b="0" i="0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900" b="0" i="0" baseline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unten</a:t>
            </a:r>
            <a:r>
              <a:rPr lang="en-US" sz="900" b="0" i="0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0" i="0" baseline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erwähnten</a:t>
            </a:r>
            <a:r>
              <a:rPr lang="en-US" sz="900" b="0" i="0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0" i="0" baseline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Begriffe</a:t>
            </a:r>
            <a:r>
              <a:rPr lang="en-US" sz="900" b="0" i="0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0" i="0" baseline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assozieren</a:t>
            </a:r>
            <a:r>
              <a:rPr lang="en-US" sz="900" b="0" i="0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Sie am </a:t>
            </a:r>
            <a:r>
              <a:rPr lang="en-US" sz="900" b="0" i="0" baseline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stärksten</a:t>
            </a:r>
            <a:r>
              <a:rPr lang="en-US" sz="900" b="0" i="0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0" i="0" baseline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sz="900" b="0" i="0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“Cannabis”? </a:t>
            </a:r>
          </a:p>
          <a:p>
            <a:pPr>
              <a:defRPr sz="900"/>
            </a:pPr>
            <a:r>
              <a:rPr lang="en-GB" sz="900" b="0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900" b="0" i="0" u="none" strike="noStrike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Einfachauswahl</a:t>
            </a:r>
            <a:r>
              <a:rPr lang="en-GB" sz="900" b="0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de-D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6771952704648067"/>
          <c:y val="6.030127072508465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4484350055469872"/>
          <c:y val="0.30942187053793485"/>
          <c:w val="0.80871029169034281"/>
          <c:h val="0.537559175782407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Aktuelle Umfrage (n: 672)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6655246521141237E-17"/>
                  <c:y val="-1.3621658436914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4D-4EE3-9BF2-6F104B76D4E9}"/>
                </c:ext>
              </c:extLst>
            </c:dLbl>
            <c:dLbl>
              <c:idx val="1"/>
              <c:layout>
                <c:manualLayout>
                  <c:x val="-7.3310493042282473E-17"/>
                  <c:y val="-6.81082921845734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4D-4EE3-9BF2-6F104B76D4E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Tabelle1!$G$2:$G$4</c:f>
                <c:numCache>
                  <c:formatCode>General</c:formatCode>
                  <c:ptCount val="3"/>
                  <c:pt idx="0">
                    <c:v>3.6999999999999998E-2</c:v>
                  </c:pt>
                  <c:pt idx="1">
                    <c:v>3.4000000000000002E-2</c:v>
                  </c:pt>
                  <c:pt idx="2">
                    <c:v>2.5000000000000001E-2</c:v>
                  </c:pt>
                </c:numCache>
              </c:numRef>
            </c:plus>
            <c:minus>
              <c:numRef>
                <c:f>Tabelle1!$G$2:$G$4</c:f>
                <c:numCache>
                  <c:formatCode>General</c:formatCode>
                  <c:ptCount val="3"/>
                  <c:pt idx="0">
                    <c:v>3.6999999999999998E-2</c:v>
                  </c:pt>
                  <c:pt idx="1">
                    <c:v>3.4000000000000002E-2</c:v>
                  </c:pt>
                  <c:pt idx="2">
                    <c:v>2.5000000000000001E-2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Tabelle1!$A$2:$A$4</c:f>
              <c:strCache>
                <c:ptCount val="3"/>
                <c:pt idx="0">
                  <c:v>Hanf-/Nutzpflanze</c:v>
                </c:pt>
                <c:pt idx="1">
                  <c:v>Entspannung/Medizin</c:v>
                </c:pt>
                <c:pt idx="2">
                  <c:v>Droge/Kiffen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0.126</c:v>
                </c:pt>
                <c:pt idx="1">
                  <c:v>0.27800000000000002</c:v>
                </c:pt>
                <c:pt idx="2">
                  <c:v>0.59499999999999997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4D-4EE3-9BF2-6F104B76D4E9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SWISS Gate 1 (n:175)</c:v>
                </c:pt>
              </c:strCache>
            </c:strRef>
          </c:tx>
          <c:spPr>
            <a:solidFill>
              <a:srgbClr val="9F762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Hanf-/Nutzpflanze</c:v>
                </c:pt>
                <c:pt idx="1">
                  <c:v>Entspannung/Medizin</c:v>
                </c:pt>
                <c:pt idx="2">
                  <c:v>Droge/Kiffen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0.09</c:v>
                </c:pt>
                <c:pt idx="1">
                  <c:v>0.44</c:v>
                </c:pt>
                <c:pt idx="2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4D-4EE3-9BF2-6F104B76D4E9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SWISS Gate 2 (n: 49)</c:v>
                </c:pt>
              </c:strCache>
            </c:strRef>
          </c:tx>
          <c:spPr>
            <a:solidFill>
              <a:srgbClr val="4A4A4A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Hanf-/Nutzpflanze</c:v>
                </c:pt>
                <c:pt idx="1">
                  <c:v>Entspannung/Medizin</c:v>
                </c:pt>
                <c:pt idx="2">
                  <c:v>Droge/Kiffen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0.24</c:v>
                </c:pt>
                <c:pt idx="1">
                  <c:v>0.33</c:v>
                </c:pt>
                <c:pt idx="2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4D-4EE3-9BF2-6F104B76D4E9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SWISS Gate 3 (n: 27)</c:v>
                </c:pt>
              </c:strCache>
            </c:strRef>
          </c:tx>
          <c:spPr>
            <a:solidFill>
              <a:srgbClr val="90483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Hanf-/Nutzpflanze</c:v>
                </c:pt>
                <c:pt idx="1">
                  <c:v>Entspannung/Medizin</c:v>
                </c:pt>
                <c:pt idx="2">
                  <c:v>Droge/Kiffen</c:v>
                </c:pt>
              </c:strCache>
            </c:strRef>
          </c:cat>
          <c:val>
            <c:numRef>
              <c:f>Tabelle1!$E$2:$E$4</c:f>
              <c:numCache>
                <c:formatCode>General</c:formatCode>
                <c:ptCount val="3"/>
                <c:pt idx="0">
                  <c:v>7.0000000000000007E-2</c:v>
                </c:pt>
                <c:pt idx="1">
                  <c:v>0.3</c:v>
                </c:pt>
                <c:pt idx="2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B4D-4EE3-9BF2-6F104B76D4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5"/>
        <c:overlap val="-25"/>
        <c:axId val="546847279"/>
        <c:axId val="546847695"/>
      </c:barChart>
      <c:catAx>
        <c:axId val="54684727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46847695"/>
        <c:crosses val="autoZero"/>
        <c:auto val="1"/>
        <c:lblAlgn val="ctr"/>
        <c:lblOffset val="100"/>
        <c:noMultiLvlLbl val="0"/>
      </c:catAx>
      <c:valAx>
        <c:axId val="546847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46847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3727925264947263"/>
          <c:y val="0.12128059573948605"/>
          <c:w val="0.75822299118439795"/>
          <c:h val="0.158279517385908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beurteilen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Sie den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Begriff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9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cs typeface="+mn-cs"/>
              </a:rPr>
              <a:t>"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Cannabis</a:t>
            </a:r>
            <a:r>
              <a:rPr lang="de-CH" sz="9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cs typeface="+mn-cs"/>
              </a:rPr>
              <a:t>"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(n: 672)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1=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sehr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7=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sehr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900" b="0" i="0" u="none" strike="noStrike" kern="1200" spc="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b="0" i="0" u="none" strike="noStrike" kern="1200" spc="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Einfachauswahl)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9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8.027992322535546E-2"/>
          <c:y val="0.21809526660878417"/>
          <c:w val="0.89367275747792219"/>
          <c:h val="0.624058071206360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Bewertung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897027943942684E-17"/>
                  <c:y val="-5.04880511612251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0E-4247-8EAD-2131029FFAC9}"/>
                </c:ext>
              </c:extLst>
            </c:dLbl>
            <c:dLbl>
              <c:idx val="1"/>
              <c:layout>
                <c:manualLayout>
                  <c:x val="2.1706099413935317E-3"/>
                  <c:y val="-4.71221810838101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0E-4247-8EAD-2131029FFAC9}"/>
                </c:ext>
              </c:extLst>
            </c:dLbl>
            <c:dLbl>
              <c:idx val="2"/>
              <c:layout>
                <c:manualLayout>
                  <c:x val="0"/>
                  <c:y val="-4.71221810838102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0E-4247-8EAD-2131029FFAC9}"/>
                </c:ext>
              </c:extLst>
            </c:dLbl>
            <c:dLbl>
              <c:idx val="3"/>
              <c:layout>
                <c:manualLayout>
                  <c:x val="0"/>
                  <c:y val="-6.73174015483002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0E-4247-8EAD-2131029FFAC9}"/>
                </c:ext>
              </c:extLst>
            </c:dLbl>
            <c:dLbl>
              <c:idx val="4"/>
              <c:layout>
                <c:manualLayout>
                  <c:x val="7.9588111775770737E-17"/>
                  <c:y val="-5.72197913160552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0E-4247-8EAD-2131029FFAC9}"/>
                </c:ext>
              </c:extLst>
            </c:dLbl>
            <c:dLbl>
              <c:idx val="5"/>
              <c:layout>
                <c:manualLayout>
                  <c:x val="0"/>
                  <c:y val="-6.05856613934701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0E-4247-8EAD-2131029FFAC9}"/>
                </c:ext>
              </c:extLst>
            </c:dLbl>
            <c:dLbl>
              <c:idx val="6"/>
              <c:layout>
                <c:manualLayout>
                  <c:x val="-2.1706099413935317E-3"/>
                  <c:y val="-4.71221810838102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A0E-4247-8EAD-2131029FFAC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Tabelle1!$C$2:$C$8</c:f>
                <c:numCache>
                  <c:formatCode>General</c:formatCode>
                  <c:ptCount val="7"/>
                  <c:pt idx="0">
                    <c:v>1.7999999999999999E-2</c:v>
                  </c:pt>
                  <c:pt idx="1">
                    <c:v>2.1000000000000001E-2</c:v>
                  </c:pt>
                  <c:pt idx="2">
                    <c:v>3.1E-2</c:v>
                  </c:pt>
                  <c:pt idx="3">
                    <c:v>3.3000000000000002E-2</c:v>
                  </c:pt>
                  <c:pt idx="4">
                    <c:v>2.8000000000000001E-2</c:v>
                  </c:pt>
                  <c:pt idx="5">
                    <c:v>2.7E-2</c:v>
                  </c:pt>
                  <c:pt idx="6">
                    <c:v>1.7999999999999999E-2</c:v>
                  </c:pt>
                </c:numCache>
              </c:numRef>
            </c:plus>
            <c:minus>
              <c:numRef>
                <c:f>Tabelle1!$C$2:$C$8</c:f>
                <c:numCache>
                  <c:formatCode>General</c:formatCode>
                  <c:ptCount val="7"/>
                  <c:pt idx="0">
                    <c:v>1.7999999999999999E-2</c:v>
                  </c:pt>
                  <c:pt idx="1">
                    <c:v>2.1000000000000001E-2</c:v>
                  </c:pt>
                  <c:pt idx="2">
                    <c:v>3.1E-2</c:v>
                  </c:pt>
                  <c:pt idx="3">
                    <c:v>3.3000000000000002E-2</c:v>
                  </c:pt>
                  <c:pt idx="4">
                    <c:v>2.8000000000000001E-2</c:v>
                  </c:pt>
                  <c:pt idx="5">
                    <c:v>2.7E-2</c:v>
                  </c:pt>
                  <c:pt idx="6">
                    <c:v>1.7999999999999999E-2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Tabelle1!$A$2:$A$8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Tabelle1!$B$2:$B$8</c:f>
              <c:numCache>
                <c:formatCode>0.00%</c:formatCode>
                <c:ptCount val="7"/>
                <c:pt idx="0">
                  <c:v>5.7000000000000002E-2</c:v>
                </c:pt>
                <c:pt idx="1">
                  <c:v>8.3000000000000004E-2</c:v>
                </c:pt>
                <c:pt idx="2">
                  <c:v>0.223</c:v>
                </c:pt>
                <c:pt idx="3">
                  <c:v>0.253</c:v>
                </c:pt>
                <c:pt idx="4">
                  <c:v>0.17</c:v>
                </c:pt>
                <c:pt idx="5">
                  <c:v>0.15</c:v>
                </c:pt>
                <c:pt idx="6" formatCode="0%">
                  <c:v>6.4000000000000001E-2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A0E-4247-8EAD-2131029FFAC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7682911"/>
        <c:axId val="1737680511"/>
      </c:barChart>
      <c:catAx>
        <c:axId val="173768291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de-CH" sz="900">
                    <a:latin typeface="Arial" panose="020B0604020202020204" pitchFamily="34" charset="0"/>
                    <a:cs typeface="Arial" panose="020B0604020202020204" pitchFamily="34" charset="0"/>
                  </a:rPr>
                  <a:t>Bewertung</a:t>
                </a:r>
              </a:p>
            </c:rich>
          </c:tx>
          <c:layout>
            <c:manualLayout>
              <c:xMode val="edge"/>
              <c:yMode val="edge"/>
              <c:x val="0.44996549168400585"/>
              <c:y val="0.923689551496418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737680511"/>
        <c:crosses val="autoZero"/>
        <c:auto val="1"/>
        <c:lblAlgn val="ctr"/>
        <c:lblOffset val="100"/>
        <c:noMultiLvlLbl val="0"/>
      </c:catAx>
      <c:valAx>
        <c:axId val="1737680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7376829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beurteilen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Sie den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Begriff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9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cs typeface="+mn-cs"/>
              </a:rPr>
              <a:t>"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Cannabis</a:t>
            </a:r>
            <a:r>
              <a:rPr lang="de-CH" sz="9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cs typeface="+mn-cs"/>
              </a:rPr>
              <a:t>"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>
              <a:defRPr sz="900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(n: 672)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Einfachauswahl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4.300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B3C-4C89-9E45-9A03D86667F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609D09B-26D9-459D-9380-D97D642790CE}" type="VALUE">
                      <a:rPr lang="en-US"/>
                      <a:pPr/>
                      <a:t>[WERT]</a:t>
                    </a:fld>
                    <a:r>
                      <a:rPr lang="en-US"/>
                      <a:t>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B3C-4C89-9E45-9A03D86667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Tabelle1!$E$2:$E$3</c:f>
                <c:numCache>
                  <c:formatCode>General</c:formatCode>
                  <c:ptCount val="2"/>
                  <c:pt idx="0">
                    <c:v>0.17799999999999999</c:v>
                  </c:pt>
                  <c:pt idx="1">
                    <c:v>0.155</c:v>
                  </c:pt>
                </c:numCache>
              </c:numRef>
            </c:plus>
            <c:minus>
              <c:numRef>
                <c:f>Tabelle1!$E$2:$E$3</c:f>
                <c:numCache>
                  <c:formatCode>General</c:formatCode>
                  <c:ptCount val="2"/>
                  <c:pt idx="0">
                    <c:v>0.17799999999999999</c:v>
                  </c:pt>
                  <c:pt idx="1">
                    <c:v>0.155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Tabelle1!$A$2:$A$3</c:f>
              <c:strCache>
                <c:ptCount val="2"/>
                <c:pt idx="0">
                  <c:v>Männlich</c:v>
                </c:pt>
                <c:pt idx="1">
                  <c:v>Weiblich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4.3</c:v>
                </c:pt>
                <c:pt idx="1">
                  <c:v>3.93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3C-4C89-9E45-9A03D86667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0202143"/>
        <c:axId val="1150203103"/>
      </c:barChart>
      <c:catAx>
        <c:axId val="1150202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150203103"/>
        <c:crosses val="autoZero"/>
        <c:auto val="1"/>
        <c:lblAlgn val="ctr"/>
        <c:lblOffset val="100"/>
        <c:noMultiLvlLbl val="0"/>
      </c:catAx>
      <c:valAx>
        <c:axId val="1150203103"/>
        <c:scaling>
          <c:orientation val="minMax"/>
          <c:max val="7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de-CH" sz="900">
                    <a:latin typeface="Arial" panose="020B0604020202020204" pitchFamily="34" charset="0"/>
                    <a:cs typeface="Arial" panose="020B0604020202020204" pitchFamily="34" charset="0"/>
                  </a:rPr>
                  <a:t>Beurteilugn Cannabis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1502021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alt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Sie?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Aktuelle Umfrage (n: 672)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cat>
            <c:numRef>
              <c:f>Tabelle1!$A$2:$A$70</c:f>
              <c:numCache>
                <c:formatCode>0.000</c:formatCode>
                <c:ptCount val="6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  <c:pt idx="19">
                  <c:v>37</c:v>
                </c:pt>
                <c:pt idx="20">
                  <c:v>38</c:v>
                </c:pt>
                <c:pt idx="21">
                  <c:v>39</c:v>
                </c:pt>
                <c:pt idx="22">
                  <c:v>40</c:v>
                </c:pt>
                <c:pt idx="23">
                  <c:v>41</c:v>
                </c:pt>
                <c:pt idx="24">
                  <c:v>42</c:v>
                </c:pt>
                <c:pt idx="25">
                  <c:v>43</c:v>
                </c:pt>
                <c:pt idx="26">
                  <c:v>44</c:v>
                </c:pt>
                <c:pt idx="27">
                  <c:v>45</c:v>
                </c:pt>
                <c:pt idx="28">
                  <c:v>46</c:v>
                </c:pt>
                <c:pt idx="29">
                  <c:v>47</c:v>
                </c:pt>
                <c:pt idx="30">
                  <c:v>48</c:v>
                </c:pt>
                <c:pt idx="31">
                  <c:v>49</c:v>
                </c:pt>
                <c:pt idx="32">
                  <c:v>50</c:v>
                </c:pt>
                <c:pt idx="33">
                  <c:v>51</c:v>
                </c:pt>
                <c:pt idx="34">
                  <c:v>52</c:v>
                </c:pt>
                <c:pt idx="35">
                  <c:v>53</c:v>
                </c:pt>
                <c:pt idx="36">
                  <c:v>54</c:v>
                </c:pt>
                <c:pt idx="37">
                  <c:v>55</c:v>
                </c:pt>
                <c:pt idx="38">
                  <c:v>56</c:v>
                </c:pt>
                <c:pt idx="39">
                  <c:v>57</c:v>
                </c:pt>
                <c:pt idx="40">
                  <c:v>58</c:v>
                </c:pt>
                <c:pt idx="41">
                  <c:v>59</c:v>
                </c:pt>
                <c:pt idx="42">
                  <c:v>60</c:v>
                </c:pt>
                <c:pt idx="43">
                  <c:v>61</c:v>
                </c:pt>
                <c:pt idx="44">
                  <c:v>62</c:v>
                </c:pt>
                <c:pt idx="45">
                  <c:v>63</c:v>
                </c:pt>
                <c:pt idx="46">
                  <c:v>64</c:v>
                </c:pt>
                <c:pt idx="47">
                  <c:v>65</c:v>
                </c:pt>
                <c:pt idx="48">
                  <c:v>66</c:v>
                </c:pt>
                <c:pt idx="49">
                  <c:v>67</c:v>
                </c:pt>
                <c:pt idx="50">
                  <c:v>68</c:v>
                </c:pt>
                <c:pt idx="51">
                  <c:v>69</c:v>
                </c:pt>
                <c:pt idx="52">
                  <c:v>70</c:v>
                </c:pt>
                <c:pt idx="53">
                  <c:v>71</c:v>
                </c:pt>
                <c:pt idx="54">
                  <c:v>72</c:v>
                </c:pt>
                <c:pt idx="55">
                  <c:v>73</c:v>
                </c:pt>
                <c:pt idx="56">
                  <c:v>74</c:v>
                </c:pt>
                <c:pt idx="57">
                  <c:v>75</c:v>
                </c:pt>
                <c:pt idx="58">
                  <c:v>76</c:v>
                </c:pt>
                <c:pt idx="59">
                  <c:v>77</c:v>
                </c:pt>
                <c:pt idx="60">
                  <c:v>78</c:v>
                </c:pt>
                <c:pt idx="61">
                  <c:v>79</c:v>
                </c:pt>
                <c:pt idx="62">
                  <c:v>80</c:v>
                </c:pt>
                <c:pt idx="63">
                  <c:v>81</c:v>
                </c:pt>
                <c:pt idx="64">
                  <c:v>82</c:v>
                </c:pt>
                <c:pt idx="65">
                  <c:v>83</c:v>
                </c:pt>
                <c:pt idx="66">
                  <c:v>84</c:v>
                </c:pt>
                <c:pt idx="67">
                  <c:v>85</c:v>
                </c:pt>
                <c:pt idx="68">
                  <c:v>86</c:v>
                </c:pt>
              </c:numCache>
            </c:numRef>
          </c:cat>
          <c:val>
            <c:numRef>
              <c:f>Tabelle1!$B$2:$B$70</c:f>
              <c:numCache>
                <c:formatCode>General</c:formatCode>
                <c:ptCount val="69"/>
                <c:pt idx="0">
                  <c:v>32</c:v>
                </c:pt>
                <c:pt idx="1">
                  <c:v>28</c:v>
                </c:pt>
                <c:pt idx="2">
                  <c:v>31</c:v>
                </c:pt>
                <c:pt idx="3">
                  <c:v>22</c:v>
                </c:pt>
                <c:pt idx="4">
                  <c:v>46</c:v>
                </c:pt>
                <c:pt idx="5">
                  <c:v>36</c:v>
                </c:pt>
                <c:pt idx="6">
                  <c:v>24</c:v>
                </c:pt>
                <c:pt idx="7">
                  <c:v>44</c:v>
                </c:pt>
                <c:pt idx="8">
                  <c:v>35</c:v>
                </c:pt>
                <c:pt idx="9">
                  <c:v>33</c:v>
                </c:pt>
                <c:pt idx="10">
                  <c:v>25</c:v>
                </c:pt>
                <c:pt idx="11">
                  <c:v>22</c:v>
                </c:pt>
                <c:pt idx="12">
                  <c:v>18</c:v>
                </c:pt>
                <c:pt idx="13">
                  <c:v>15</c:v>
                </c:pt>
                <c:pt idx="14">
                  <c:v>15</c:v>
                </c:pt>
                <c:pt idx="15">
                  <c:v>13</c:v>
                </c:pt>
                <c:pt idx="16">
                  <c:v>10</c:v>
                </c:pt>
                <c:pt idx="17">
                  <c:v>14</c:v>
                </c:pt>
                <c:pt idx="18">
                  <c:v>9</c:v>
                </c:pt>
                <c:pt idx="19">
                  <c:v>11</c:v>
                </c:pt>
                <c:pt idx="20">
                  <c:v>8</c:v>
                </c:pt>
                <c:pt idx="21">
                  <c:v>6</c:v>
                </c:pt>
                <c:pt idx="22">
                  <c:v>8</c:v>
                </c:pt>
                <c:pt idx="23">
                  <c:v>6</c:v>
                </c:pt>
                <c:pt idx="24">
                  <c:v>6</c:v>
                </c:pt>
                <c:pt idx="25">
                  <c:v>6</c:v>
                </c:pt>
                <c:pt idx="26">
                  <c:v>9</c:v>
                </c:pt>
                <c:pt idx="27">
                  <c:v>5</c:v>
                </c:pt>
                <c:pt idx="28">
                  <c:v>11</c:v>
                </c:pt>
                <c:pt idx="29">
                  <c:v>5</c:v>
                </c:pt>
                <c:pt idx="30">
                  <c:v>3</c:v>
                </c:pt>
                <c:pt idx="31">
                  <c:v>3</c:v>
                </c:pt>
                <c:pt idx="32">
                  <c:v>8</c:v>
                </c:pt>
                <c:pt idx="33">
                  <c:v>4</c:v>
                </c:pt>
                <c:pt idx="34">
                  <c:v>5</c:v>
                </c:pt>
                <c:pt idx="35">
                  <c:v>7</c:v>
                </c:pt>
                <c:pt idx="36">
                  <c:v>2</c:v>
                </c:pt>
                <c:pt idx="37">
                  <c:v>10</c:v>
                </c:pt>
                <c:pt idx="38">
                  <c:v>3</c:v>
                </c:pt>
                <c:pt idx="39">
                  <c:v>7</c:v>
                </c:pt>
                <c:pt idx="40">
                  <c:v>3</c:v>
                </c:pt>
                <c:pt idx="41">
                  <c:v>1</c:v>
                </c:pt>
                <c:pt idx="42">
                  <c:v>10</c:v>
                </c:pt>
                <c:pt idx="43">
                  <c:v>2</c:v>
                </c:pt>
                <c:pt idx="44">
                  <c:v>4</c:v>
                </c:pt>
                <c:pt idx="45">
                  <c:v>4</c:v>
                </c:pt>
                <c:pt idx="46">
                  <c:v>5</c:v>
                </c:pt>
                <c:pt idx="47">
                  <c:v>1</c:v>
                </c:pt>
                <c:pt idx="48">
                  <c:v>2</c:v>
                </c:pt>
                <c:pt idx="49">
                  <c:v>2</c:v>
                </c:pt>
                <c:pt idx="50">
                  <c:v>6</c:v>
                </c:pt>
                <c:pt idx="51">
                  <c:v>2</c:v>
                </c:pt>
                <c:pt idx="52">
                  <c:v>6</c:v>
                </c:pt>
                <c:pt idx="53">
                  <c:v>2</c:v>
                </c:pt>
                <c:pt idx="54">
                  <c:v>3</c:v>
                </c:pt>
                <c:pt idx="55">
                  <c:v>2</c:v>
                </c:pt>
                <c:pt idx="56">
                  <c:v>0</c:v>
                </c:pt>
                <c:pt idx="57">
                  <c:v>2</c:v>
                </c:pt>
                <c:pt idx="58">
                  <c:v>0</c:v>
                </c:pt>
                <c:pt idx="59">
                  <c:v>4</c:v>
                </c:pt>
                <c:pt idx="60">
                  <c:v>0</c:v>
                </c:pt>
                <c:pt idx="61">
                  <c:v>0</c:v>
                </c:pt>
                <c:pt idx="62">
                  <c:v>1</c:v>
                </c:pt>
                <c:pt idx="63">
                  <c:v>0</c:v>
                </c:pt>
                <c:pt idx="64">
                  <c:v>1</c:v>
                </c:pt>
                <c:pt idx="65">
                  <c:v>1</c:v>
                </c:pt>
                <c:pt idx="66">
                  <c:v>0</c:v>
                </c:pt>
                <c:pt idx="67">
                  <c:v>1</c:v>
                </c:pt>
                <c:pt idx="6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DD-4563-9588-50FD939FAA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57"/>
        <c:axId val="1412073279"/>
        <c:axId val="1412073695"/>
      </c:barChart>
      <c:catAx>
        <c:axId val="14120732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900">
                    <a:latin typeface="Arial" panose="020B0604020202020204" pitchFamily="34" charset="0"/>
                    <a:cs typeface="Arial" panose="020B0604020202020204" pitchFamily="34" charset="0"/>
                  </a:rPr>
                  <a:t>Alter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e-D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12073695"/>
        <c:crosses val="autoZero"/>
        <c:auto val="1"/>
        <c:lblAlgn val="ctr"/>
        <c:lblOffset val="100"/>
        <c:noMultiLvlLbl val="0"/>
      </c:catAx>
      <c:valAx>
        <c:axId val="1412073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900">
                    <a:latin typeface="Arial" panose="020B0604020202020204" pitchFamily="34" charset="0"/>
                    <a:cs typeface="Arial" panose="020B0604020202020204" pitchFamily="34" charset="0"/>
                  </a:rPr>
                  <a:t>Anzahl Personen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12073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beurteilen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Sie den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Begriff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9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Cannabis</a:t>
            </a:r>
            <a:r>
              <a:rPr lang="de-CH" sz="9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Einfachauswahl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Aktuelle Umfrage (n: 666)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3.750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C52-4480-B82F-C73121104C6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3.910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C52-4480-B82F-C73121104C69}"/>
                </c:ext>
              </c:extLst>
            </c:dLbl>
            <c:dLbl>
              <c:idx val="4"/>
              <c:numFmt formatCode="#,##0.0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7C52-4480-B82F-C73121104C69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3.600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C52-4480-B82F-C73121104C69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Tabelle1!$A$2:$A$12</c:f>
              <c:strCache>
                <c:ptCount val="11"/>
                <c:pt idx="0">
                  <c:v>Glam Users</c:v>
                </c:pt>
                <c:pt idx="1">
                  <c:v>Divorced dads</c:v>
                </c:pt>
                <c:pt idx="2">
                  <c:v>Microdosing Mamas</c:v>
                </c:pt>
                <c:pt idx="3">
                  <c:v>Stessed Out Millenials</c:v>
                </c:pt>
                <c:pt idx="4">
                  <c:v>Grassheads</c:v>
                </c:pt>
                <c:pt idx="5">
                  <c:v>Newbies</c:v>
                </c:pt>
                <c:pt idx="6">
                  <c:v>Daily Symptom Attackers</c:v>
                </c:pt>
                <c:pt idx="7">
                  <c:v>Boomerangs</c:v>
                </c:pt>
                <c:pt idx="8">
                  <c:v>Career Focused</c:v>
                </c:pt>
                <c:pt idx="9">
                  <c:v>Health ambitious</c:v>
                </c:pt>
                <c:pt idx="10">
                  <c:v>The Laid-Back Ones</c:v>
                </c:pt>
              </c:strCache>
            </c:strRef>
          </c:cat>
          <c:val>
            <c:numRef>
              <c:f>Tabelle1!$B$2:$B$12</c:f>
              <c:numCache>
                <c:formatCode>General</c:formatCode>
                <c:ptCount val="11"/>
                <c:pt idx="0">
                  <c:v>3.75</c:v>
                </c:pt>
                <c:pt idx="1">
                  <c:v>3.8889999999999998</c:v>
                </c:pt>
                <c:pt idx="2">
                  <c:v>4.0860000000000003</c:v>
                </c:pt>
                <c:pt idx="3">
                  <c:v>3.91</c:v>
                </c:pt>
                <c:pt idx="4">
                  <c:v>5.6</c:v>
                </c:pt>
                <c:pt idx="5">
                  <c:v>4.2110000000000003</c:v>
                </c:pt>
                <c:pt idx="6">
                  <c:v>3.8889999999999998</c:v>
                </c:pt>
                <c:pt idx="7">
                  <c:v>5.4290000000000003</c:v>
                </c:pt>
                <c:pt idx="8">
                  <c:v>3.6</c:v>
                </c:pt>
                <c:pt idx="9">
                  <c:v>3.9009999999999998</c:v>
                </c:pt>
                <c:pt idx="10">
                  <c:v>4.0869999999999997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52-4480-B82F-C73121104C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7682911"/>
        <c:axId val="1737680511"/>
      </c:barChart>
      <c:catAx>
        <c:axId val="173768291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de-CH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Personas</a:t>
                </a:r>
              </a:p>
            </c:rich>
          </c:tx>
          <c:layout>
            <c:manualLayout>
              <c:xMode val="edge"/>
              <c:yMode val="edge"/>
              <c:x val="0.39084378615902887"/>
              <c:y val="0.919617674710122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spcAft>
                <a:spcPts val="300"/>
              </a:spcAft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737680511"/>
        <c:crosses val="autoZero"/>
        <c:auto val="1"/>
        <c:lblAlgn val="ctr"/>
        <c:lblOffset val="100"/>
        <c:noMultiLvlLbl val="0"/>
      </c:catAx>
      <c:valAx>
        <c:axId val="1737680511"/>
        <c:scaling>
          <c:orientation val="minMax"/>
          <c:max val="7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de-CH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Beurteilung</a:t>
                </a:r>
                <a:r>
                  <a:rPr lang="de-CH" sz="900" baseline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Cannabis</a:t>
                </a:r>
                <a:endParaRPr lang="de-CH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e-DE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737682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Welchen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unten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erwähnten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Begriffe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assoziieren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Sie am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stärksten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9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Hanf</a:t>
            </a:r>
            <a:r>
              <a:rPr lang="de-CH" sz="900" b="0" i="0" u="none" strike="noStrike" baseline="0" err="1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Einfachauswahl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2944423839791894"/>
          <c:y val="0.29521610803494353"/>
          <c:w val="0.84667905224675222"/>
          <c:h val="0.590255322696182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Aktuelle Umfrage (n: 672)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3412198827870634E-3"/>
                  <c:y val="-2.5121119684191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8F-419E-B1B2-F43307130529}"/>
                </c:ext>
              </c:extLst>
            </c:dLbl>
            <c:dLbl>
              <c:idx val="1"/>
              <c:layout>
                <c:manualLayout>
                  <c:x val="4.3412198827870634E-3"/>
                  <c:y val="-2.1532388300735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8F-419E-B1B2-F43307130529}"/>
                </c:ext>
              </c:extLst>
            </c:dLbl>
            <c:dLbl>
              <c:idx val="2"/>
              <c:layout>
                <c:manualLayout>
                  <c:x val="4.3412198827870634E-3"/>
                  <c:y val="-2.8709851067647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8F-419E-B1B2-F4330713052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Tabelle1!$C$2:$C$4</c:f>
                <c:numCache>
                  <c:formatCode>General</c:formatCode>
                  <c:ptCount val="3"/>
                  <c:pt idx="0">
                    <c:v>3.6999999999999998E-2</c:v>
                  </c:pt>
                  <c:pt idx="1">
                    <c:v>3.2000000000000001E-2</c:v>
                  </c:pt>
                  <c:pt idx="2">
                    <c:v>2.9000000000000001E-2</c:v>
                  </c:pt>
                </c:numCache>
              </c:numRef>
            </c:plus>
            <c:minus>
              <c:numRef>
                <c:f>Tabelle1!$C$2:$C$4</c:f>
                <c:numCache>
                  <c:formatCode>General</c:formatCode>
                  <c:ptCount val="3"/>
                  <c:pt idx="0">
                    <c:v>3.6999999999999998E-2</c:v>
                  </c:pt>
                  <c:pt idx="1">
                    <c:v>3.2000000000000001E-2</c:v>
                  </c:pt>
                  <c:pt idx="2">
                    <c:v>2.9000000000000001E-2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Tabelle1!$A$2:$A$4</c:f>
              <c:strCache>
                <c:ptCount val="3"/>
                <c:pt idx="0">
                  <c:v>Hanf-/Nutzpflanze</c:v>
                </c:pt>
                <c:pt idx="1">
                  <c:v>Entspannung/Medizin</c:v>
                </c:pt>
                <c:pt idx="2">
                  <c:v>Droge/Kiffen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0.57299999999999995</c:v>
                </c:pt>
                <c:pt idx="1">
                  <c:v>0.24399999999999999</c:v>
                </c:pt>
                <c:pt idx="2">
                  <c:v>0.183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8F-419E-B1B2-F433071305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6872959"/>
        <c:axId val="716855487"/>
      </c:barChart>
      <c:catAx>
        <c:axId val="716872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716855487"/>
        <c:crosses val="autoZero"/>
        <c:auto val="1"/>
        <c:lblAlgn val="ctr"/>
        <c:lblOffset val="100"/>
        <c:noMultiLvlLbl val="0"/>
      </c:catAx>
      <c:valAx>
        <c:axId val="716855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716872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552781096915415"/>
          <c:y val="0.20432756324900131"/>
          <c:w val="0.28944378061691706"/>
          <c:h val="0.106188598928462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900"/>
              <a:t>Welchen der unten erwähnten Begriffe assoziieren Sie am stärksten mit </a:t>
            </a:r>
            <a:r>
              <a:rPr lang="de-CH" sz="900" b="0" i="0" u="none" strike="noStrike" baseline="0">
                <a:effectLst/>
              </a:rPr>
              <a:t>"</a:t>
            </a:r>
            <a:r>
              <a:rPr lang="en-US" sz="900"/>
              <a:t>Hanf</a:t>
            </a:r>
            <a:r>
              <a:rPr lang="de-CH" sz="900" b="0" i="0" u="none" strike="noStrike" baseline="0">
                <a:effectLst/>
              </a:rPr>
              <a:t>"</a:t>
            </a:r>
            <a:r>
              <a:rPr lang="en-US" sz="900"/>
              <a:t>?</a:t>
            </a:r>
          </a:p>
          <a:p>
            <a:pPr>
              <a:defRPr sz="900"/>
            </a:pPr>
            <a:r>
              <a:rPr lang="en-US" sz="900"/>
              <a:t>(Einfachauswahl)</a:t>
            </a:r>
          </a:p>
          <a:p>
            <a:pPr>
              <a:defRPr sz="900"/>
            </a:pPr>
            <a:br>
              <a:rPr lang="en-US" sz="900"/>
            </a:br>
            <a:endParaRPr lang="en-US" sz="900"/>
          </a:p>
        </c:rich>
      </c:tx>
      <c:layout>
        <c:manualLayout>
          <c:xMode val="edge"/>
          <c:yMode val="edge"/>
          <c:x val="0.24825375352364298"/>
          <c:y val="8.154525290134896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9.4656893442426587E-2"/>
          <c:y val="0.37180526852748064"/>
          <c:w val="0.85618820384591066"/>
          <c:h val="0.50615620721828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Aktuelle Umfrage (n: 672)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1706099413935317E-3"/>
                  <c:y val="-1.1492051331162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A0-47DE-851E-31B476FF7C66}"/>
                </c:ext>
              </c:extLst>
            </c:dLbl>
            <c:dLbl>
              <c:idx val="1"/>
              <c:layout>
                <c:manualLayout>
                  <c:x val="-4.3412198827870634E-3"/>
                  <c:y val="-3.83068377705420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A0-47DE-851E-31B476FF7C66}"/>
                </c:ext>
              </c:extLst>
            </c:dLbl>
            <c:dLbl>
              <c:idx val="2"/>
              <c:layout>
                <c:manualLayout>
                  <c:x val="-6.5118298241806745E-3"/>
                  <c:y val="-7.6613675541084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A0-47DE-851E-31B476FF7C6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Tabelle1!$F$2:$F$4</c:f>
                <c:numCache>
                  <c:formatCode>General</c:formatCode>
                  <c:ptCount val="3"/>
                  <c:pt idx="0">
                    <c:v>3.6999999999999998E-2</c:v>
                  </c:pt>
                  <c:pt idx="1">
                    <c:v>3.2000000000000001E-2</c:v>
                  </c:pt>
                  <c:pt idx="2">
                    <c:v>2.9000000000000001E-2</c:v>
                  </c:pt>
                </c:numCache>
              </c:numRef>
            </c:plus>
            <c:minus>
              <c:numRef>
                <c:f>Tabelle1!$F$2:$F$4</c:f>
                <c:numCache>
                  <c:formatCode>General</c:formatCode>
                  <c:ptCount val="3"/>
                  <c:pt idx="0">
                    <c:v>3.6999999999999998E-2</c:v>
                  </c:pt>
                  <c:pt idx="1">
                    <c:v>3.2000000000000001E-2</c:v>
                  </c:pt>
                  <c:pt idx="2">
                    <c:v>2.9000000000000001E-2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Tabelle1!$A$2:$A$4</c:f>
              <c:strCache>
                <c:ptCount val="3"/>
                <c:pt idx="0">
                  <c:v>Hanf-/Nutzpflanze</c:v>
                </c:pt>
                <c:pt idx="1">
                  <c:v>Entspannung/Medizn</c:v>
                </c:pt>
                <c:pt idx="2">
                  <c:v>Droge/Kiffen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0.57299999999999995</c:v>
                </c:pt>
                <c:pt idx="1">
                  <c:v>0.24399999999999999</c:v>
                </c:pt>
                <c:pt idx="2">
                  <c:v>0.183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A0-47DE-851E-31B476FF7C66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SWISS Gate 1 (n: 175)</c:v>
                </c:pt>
              </c:strCache>
            </c:strRef>
          </c:tx>
          <c:spPr>
            <a:solidFill>
              <a:srgbClr val="9F762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118298241805947E-3"/>
                  <c:y val="-7.6613675541084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A0-47DE-851E-31B476FF7C66}"/>
                </c:ext>
              </c:extLst>
            </c:dLbl>
            <c:dLbl>
              <c:idx val="1"/>
              <c:layout>
                <c:manualLayout>
                  <c:x val="2.1706099413935317E-3"/>
                  <c:y val="7.6613675541084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A0-47DE-851E-31B476FF7C66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Tabelle1!$A$2:$A$4</c:f>
              <c:strCache>
                <c:ptCount val="3"/>
                <c:pt idx="0">
                  <c:v>Hanf-/Nutzpflanze</c:v>
                </c:pt>
                <c:pt idx="1">
                  <c:v>Entspannung/Medizn</c:v>
                </c:pt>
                <c:pt idx="2">
                  <c:v>Droge/Kiffen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0.57999999999999996</c:v>
                </c:pt>
                <c:pt idx="1">
                  <c:v>0.27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DA0-47DE-851E-31B476FF7C66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SWISS Gate 2 (n: 49)</c:v>
                </c:pt>
              </c:strCache>
            </c:strRef>
          </c:tx>
          <c:spPr>
            <a:solidFill>
              <a:srgbClr val="4A4A4A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Hanf-/Nutzpflanze</c:v>
                </c:pt>
                <c:pt idx="1">
                  <c:v>Entspannung/Medizn</c:v>
                </c:pt>
                <c:pt idx="2">
                  <c:v>Droge/Kiffen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0.74</c:v>
                </c:pt>
                <c:pt idx="1">
                  <c:v>0.14000000000000001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DA0-47DE-851E-31B476FF7C66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SWISS Gate 3 (n: 27)</c:v>
                </c:pt>
              </c:strCache>
            </c:strRef>
          </c:tx>
          <c:spPr>
            <a:solidFill>
              <a:srgbClr val="90483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Hanf-/Nutzpflanze</c:v>
                </c:pt>
                <c:pt idx="1">
                  <c:v>Entspannung/Medizn</c:v>
                </c:pt>
                <c:pt idx="2">
                  <c:v>Droge/Kiffen</c:v>
                </c:pt>
              </c:strCache>
            </c:strRef>
          </c:cat>
          <c:val>
            <c:numRef>
              <c:f>Tabelle1!$E$2:$E$4</c:f>
              <c:numCache>
                <c:formatCode>General</c:formatCode>
                <c:ptCount val="3"/>
                <c:pt idx="0">
                  <c:v>0.55000000000000004</c:v>
                </c:pt>
                <c:pt idx="1">
                  <c:v>0.15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DA0-47DE-851E-31B476FF7C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3"/>
        <c:overlap val="-47"/>
        <c:axId val="546847279"/>
        <c:axId val="546847695"/>
      </c:barChart>
      <c:catAx>
        <c:axId val="546847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46847695"/>
        <c:crosses val="autoZero"/>
        <c:auto val="1"/>
        <c:lblAlgn val="ctr"/>
        <c:lblOffset val="100"/>
        <c:noMultiLvlLbl val="0"/>
      </c:catAx>
      <c:valAx>
        <c:axId val="546847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46847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5.7086100873635914E-2"/>
          <c:y val="0.12648259083893584"/>
          <c:w val="0.87476256318567758"/>
          <c:h val="0.189222734292967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beurteilen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Sie den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Begriff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9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Hanf</a:t>
            </a:r>
            <a:r>
              <a:rPr lang="de-CH" sz="900" b="0" i="0" u="none" strike="noStrike" baseline="0" err="1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900" b="0" i="0" u="none" strike="noStrike" kern="1200" spc="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(1= </a:t>
            </a:r>
            <a:r>
              <a:rPr lang="en-US" sz="900" b="0" i="0" u="none" strike="noStrike" kern="1200" spc="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sehr</a:t>
            </a:r>
            <a:r>
              <a:rPr lang="en-US" sz="900" b="0" i="0" u="none" strike="noStrike" kern="1200" spc="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0" i="0" u="none" strike="noStrike" kern="1200" spc="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</a:t>
            </a:r>
            <a:r>
              <a:rPr lang="en-US" sz="900" b="0" i="0" u="none" strike="noStrike" kern="1200" spc="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7= </a:t>
            </a:r>
            <a:r>
              <a:rPr lang="en-US" sz="900" b="0" i="0" u="none" strike="noStrike" kern="1200" spc="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sehr</a:t>
            </a:r>
            <a:r>
              <a:rPr lang="en-US" sz="900" b="0" i="0" u="none" strike="noStrike" kern="1200" spc="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0" i="0" u="none" strike="noStrike" kern="1200" spc="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</a:t>
            </a:r>
            <a:r>
              <a:rPr lang="en-US" sz="900" b="0" i="0" u="none" strike="noStrike" kern="1200" spc="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900" baseline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Einfachauswahl)</a:t>
            </a:r>
          </a:p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32417757382976137"/>
          <c:y val="2.78745644599303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6.9669645150480616E-2"/>
          <c:y val="0.32309360810610838"/>
          <c:w val="0.90656712304999465"/>
          <c:h val="0.470303823298052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Aktuelle Umfrage (n: 672)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6225165562913907E-3"/>
                  <c:y val="-6.96864111498257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B7-4DD2-BB7D-5B6846CF33BD}"/>
                </c:ext>
              </c:extLst>
            </c:dLbl>
            <c:dLbl>
              <c:idx val="1"/>
              <c:layout>
                <c:manualLayout>
                  <c:x val="2.2075055187637969E-3"/>
                  <c:y val="-1.39372822299651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B7-4DD2-BB7D-5B6846CF33BD}"/>
                </c:ext>
              </c:extLst>
            </c:dLbl>
            <c:dLbl>
              <c:idx val="2"/>
              <c:layout>
                <c:manualLayout>
                  <c:x val="6.6225165562913101E-3"/>
                  <c:y val="-3.13588850174216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B7-4DD2-BB7D-5B6846CF33BD}"/>
                </c:ext>
              </c:extLst>
            </c:dLbl>
            <c:dLbl>
              <c:idx val="3"/>
              <c:layout>
                <c:manualLayout>
                  <c:x val="-2.2075055187637969E-3"/>
                  <c:y val="-4.87804878048780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B7-4DD2-BB7D-5B6846CF33BD}"/>
                </c:ext>
              </c:extLst>
            </c:dLbl>
            <c:dLbl>
              <c:idx val="4"/>
              <c:layout>
                <c:manualLayout>
                  <c:x val="-8.0940933984762867E-17"/>
                  <c:y val="-5.22648083623693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B7-4DD2-BB7D-5B6846CF33BD}"/>
                </c:ext>
              </c:extLst>
            </c:dLbl>
            <c:dLbl>
              <c:idx val="5"/>
              <c:layout>
                <c:manualLayout>
                  <c:x val="-1.6188186796952573E-16"/>
                  <c:y val="-4.52961672473868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B7-4DD2-BB7D-5B6846CF33BD}"/>
                </c:ext>
              </c:extLst>
            </c:dLbl>
            <c:dLbl>
              <c:idx val="6"/>
              <c:layout>
                <c:manualLayout>
                  <c:x val="0"/>
                  <c:y val="-5.5749128919860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DB7-4DD2-BB7D-5B6846CF33B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Tabelle1!$C$2:$C$8</c:f>
                <c:numCache>
                  <c:formatCode>General</c:formatCode>
                  <c:ptCount val="7"/>
                  <c:pt idx="0">
                    <c:v>1.2E-2</c:v>
                  </c:pt>
                  <c:pt idx="1">
                    <c:v>1.4E-2</c:v>
                  </c:pt>
                  <c:pt idx="2">
                    <c:v>2.3E-2</c:v>
                  </c:pt>
                  <c:pt idx="3">
                    <c:v>3.3000000000000002E-2</c:v>
                  </c:pt>
                  <c:pt idx="4">
                    <c:v>3.3000000000000002E-2</c:v>
                  </c:pt>
                  <c:pt idx="5">
                    <c:v>3.2000000000000001E-2</c:v>
                  </c:pt>
                  <c:pt idx="6">
                    <c:v>2.5000000000000001E-2</c:v>
                  </c:pt>
                </c:numCache>
              </c:numRef>
            </c:plus>
            <c:minus>
              <c:numRef>
                <c:f>Tabelle1!$C$2:$C$8</c:f>
                <c:numCache>
                  <c:formatCode>General</c:formatCode>
                  <c:ptCount val="7"/>
                  <c:pt idx="0">
                    <c:v>1.2E-2</c:v>
                  </c:pt>
                  <c:pt idx="1">
                    <c:v>1.4E-2</c:v>
                  </c:pt>
                  <c:pt idx="2">
                    <c:v>2.3E-2</c:v>
                  </c:pt>
                  <c:pt idx="3">
                    <c:v>3.3000000000000002E-2</c:v>
                  </c:pt>
                  <c:pt idx="4">
                    <c:v>3.3000000000000002E-2</c:v>
                  </c:pt>
                  <c:pt idx="5">
                    <c:v>3.2000000000000001E-2</c:v>
                  </c:pt>
                  <c:pt idx="6">
                    <c:v>2.5000000000000001E-2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Tabelle1!$A$2:$A$8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Tabelle1!$B$2:$B$8</c:f>
              <c:numCache>
                <c:formatCode>0.00%</c:formatCode>
                <c:ptCount val="7"/>
                <c:pt idx="0">
                  <c:v>2.7E-2</c:v>
                </c:pt>
                <c:pt idx="1">
                  <c:v>3.5999999999999997E-2</c:v>
                </c:pt>
                <c:pt idx="2">
                  <c:v>0.1</c:v>
                </c:pt>
                <c:pt idx="3">
                  <c:v>0.25900000000000001</c:v>
                </c:pt>
                <c:pt idx="4">
                  <c:v>0.246</c:v>
                </c:pt>
                <c:pt idx="5">
                  <c:v>0.22800000000000001</c:v>
                </c:pt>
                <c:pt idx="6" formatCode="0%">
                  <c:v>0.106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DB7-4DD2-BB7D-5B6846CF33B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7682911"/>
        <c:axId val="1737680511"/>
      </c:barChart>
      <c:catAx>
        <c:axId val="173768291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de-CH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Bewertung</a:t>
                </a:r>
              </a:p>
            </c:rich>
          </c:tx>
          <c:layout>
            <c:manualLayout>
              <c:xMode val="edge"/>
              <c:yMode val="edge"/>
              <c:x val="0.46999896237856853"/>
              <c:y val="0.8993816054892248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737680511"/>
        <c:crosses val="autoZero"/>
        <c:auto val="1"/>
        <c:lblAlgn val="ctr"/>
        <c:lblOffset val="100"/>
        <c:noMultiLvlLbl val="0"/>
      </c:catAx>
      <c:valAx>
        <c:axId val="1737680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737682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532116084322901"/>
          <c:y val="0.22443125618199802"/>
          <c:w val="0.28925619553550619"/>
          <c:h val="7.88799582544763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beurteilen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Sie den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Begriff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9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Hanf</a:t>
            </a:r>
            <a:r>
              <a:rPr lang="de-CH" sz="900" b="0" i="0" u="none" strike="noStrike" baseline="0" err="1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Einfachauswahl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9.4931540329761796E-2"/>
          <c:y val="0.16723782754106092"/>
          <c:w val="0.88119175031490937"/>
          <c:h val="0.720744835973517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Aktuelle Umfrage (n: 672)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4.920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285-4F09-BC27-1608D38EB902}"/>
                </c:ext>
              </c:extLst>
            </c:dLbl>
            <c:numFmt formatCode="#,##0.0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Tabelle1!$D$2:$D$3</c:f>
                <c:numCache>
                  <c:formatCode>General</c:formatCode>
                  <c:ptCount val="2"/>
                  <c:pt idx="0">
                    <c:v>0.14599999999999999</c:v>
                  </c:pt>
                  <c:pt idx="1">
                    <c:v>0.158</c:v>
                  </c:pt>
                </c:numCache>
              </c:numRef>
            </c:plus>
            <c:minus>
              <c:numRef>
                <c:f>Tabelle1!$D$2:$D$3</c:f>
                <c:numCache>
                  <c:formatCode>General</c:formatCode>
                  <c:ptCount val="2"/>
                  <c:pt idx="0">
                    <c:v>0.14599999999999999</c:v>
                  </c:pt>
                  <c:pt idx="1">
                    <c:v>0.158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Tabelle1!$A$2:$A$3</c:f>
              <c:strCache>
                <c:ptCount val="2"/>
                <c:pt idx="0">
                  <c:v>Männlich</c:v>
                </c:pt>
                <c:pt idx="1">
                  <c:v>Weiblich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4.92</c:v>
                </c:pt>
                <c:pt idx="1">
                  <c:v>4.6319999999999997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85-4F09-BC27-1608D38EB9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0202143"/>
        <c:axId val="1150203103"/>
      </c:barChart>
      <c:catAx>
        <c:axId val="1150202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150203103"/>
        <c:crosses val="autoZero"/>
        <c:auto val="1"/>
        <c:lblAlgn val="ctr"/>
        <c:lblOffset val="100"/>
        <c:noMultiLvlLbl val="0"/>
      </c:catAx>
      <c:valAx>
        <c:axId val="1150203103"/>
        <c:scaling>
          <c:orientation val="minMax"/>
          <c:max val="7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de-CH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Beurteilung Hanf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1502021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spcAft>
          <a:spcPts val="600"/>
        </a:spcAft>
        <a:defRPr/>
      </a:pPr>
      <a:endParaRPr lang="de-DE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beurteilen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Sie den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Begriff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9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Hanf"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Einfachauswahl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8.3609747026665543E-2"/>
          <c:y val="0.24853018372703412"/>
          <c:w val="0.89255751545843898"/>
          <c:h val="0.293515573484348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Aktuelle Umfrage (n: 666)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4.500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BD8-4D6A-9473-87B1FCA502FB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Tabelle1!$A$2:$A$12</c:f>
              <c:strCache>
                <c:ptCount val="11"/>
                <c:pt idx="0">
                  <c:v>Glam Users</c:v>
                </c:pt>
                <c:pt idx="1">
                  <c:v>Divorced dads</c:v>
                </c:pt>
                <c:pt idx="2">
                  <c:v>Microdosing Mamas</c:v>
                </c:pt>
                <c:pt idx="3">
                  <c:v>Stessed Out Millenials</c:v>
                </c:pt>
                <c:pt idx="4">
                  <c:v>Grassheads</c:v>
                </c:pt>
                <c:pt idx="5">
                  <c:v>Newbies</c:v>
                </c:pt>
                <c:pt idx="6">
                  <c:v>Daily Symptom Attackers</c:v>
                </c:pt>
                <c:pt idx="7">
                  <c:v>Boomerangs</c:v>
                </c:pt>
                <c:pt idx="8">
                  <c:v>Career Focused</c:v>
                </c:pt>
                <c:pt idx="9">
                  <c:v>Health ambitious</c:v>
                </c:pt>
                <c:pt idx="10">
                  <c:v>The Laid-Back Ones</c:v>
                </c:pt>
              </c:strCache>
            </c:strRef>
          </c:cat>
          <c:val>
            <c:numRef>
              <c:f>Tabelle1!$B$2:$B$12</c:f>
              <c:numCache>
                <c:formatCode>General</c:formatCode>
                <c:ptCount val="11"/>
                <c:pt idx="0">
                  <c:v>4.5</c:v>
                </c:pt>
                <c:pt idx="1">
                  <c:v>4.867</c:v>
                </c:pt>
                <c:pt idx="2">
                  <c:v>4.7709999999999999</c:v>
                </c:pt>
                <c:pt idx="3">
                  <c:v>4.7480000000000002</c:v>
                </c:pt>
                <c:pt idx="4">
                  <c:v>5.4180000000000001</c:v>
                </c:pt>
                <c:pt idx="5">
                  <c:v>5.2110000000000003</c:v>
                </c:pt>
                <c:pt idx="6">
                  <c:v>4.407</c:v>
                </c:pt>
                <c:pt idx="7">
                  <c:v>5.7140000000000004</c:v>
                </c:pt>
                <c:pt idx="8">
                  <c:v>4.569</c:v>
                </c:pt>
                <c:pt idx="9">
                  <c:v>4.6619999999999999</c:v>
                </c:pt>
                <c:pt idx="10">
                  <c:v>4.6120000000000001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D8-4D6A-9473-87B1FCA502F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7682911"/>
        <c:axId val="1737680511"/>
      </c:barChart>
      <c:catAx>
        <c:axId val="173768291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de-CH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Personas</a:t>
                </a:r>
              </a:p>
            </c:rich>
          </c:tx>
          <c:layout>
            <c:manualLayout>
              <c:xMode val="edge"/>
              <c:yMode val="edge"/>
              <c:x val="0.45186870328241796"/>
              <c:y val="0.906648615375857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737680511"/>
        <c:crosses val="autoZero"/>
        <c:auto val="1"/>
        <c:lblAlgn val="ctr"/>
        <c:lblOffset val="100"/>
        <c:noMultiLvlLbl val="0"/>
      </c:catAx>
      <c:valAx>
        <c:axId val="1737680511"/>
        <c:scaling>
          <c:orientation val="minMax"/>
          <c:max val="7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de-CH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Beurteilung</a:t>
                </a:r>
                <a:r>
                  <a:rPr lang="de-CH" sz="900" baseline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Hanf</a:t>
                </a:r>
                <a:endParaRPr lang="de-CH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e-DE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737682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549487903222367"/>
          <c:y val="0.15037545611676587"/>
          <c:w val="0.29010224875611706"/>
          <c:h val="6.5474251063444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900">
                <a:latin typeface="Arial" panose="020B0604020202020204" pitchFamily="34" charset="0"/>
                <a:cs typeface="Arial" panose="020B0604020202020204" pitchFamily="34" charset="0"/>
              </a:rPr>
              <a:t>Altersvergleich zur Bevölkerung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Aktuelle Umfrage</c:v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2.157497303128370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1BA-4FD9-8AC1-166430CD12D2}"/>
                </c:ext>
              </c:extLst>
            </c:dLbl>
            <c:dLbl>
              <c:idx val="4"/>
              <c:layout>
                <c:manualLayout>
                  <c:x val="-8.6609040232422056E-3"/>
                  <c:y val="7.93652312294499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BA-4FD9-8AC1-166430CD12D2}"/>
                </c:ext>
              </c:extLst>
            </c:dLbl>
            <c:dLbl>
              <c:idx val="5"/>
              <c:layout>
                <c:manualLayout>
                  <c:x val="-6.4879357485790158E-3"/>
                  <c:y val="3.96826156147249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1BA-4FD9-8AC1-166430CD12D2}"/>
                </c:ext>
              </c:extLst>
            </c:dLbl>
            <c:dLbl>
              <c:idx val="6"/>
              <c:layout>
                <c:manualLayout>
                  <c:x val="-8.6299892125134836E-3"/>
                  <c:y val="3.9682539682538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BA-4FD9-8AC1-166430CD12D2}"/>
                </c:ext>
              </c:extLst>
            </c:dLbl>
            <c:dLbl>
              <c:idx val="7"/>
              <c:layout>
                <c:manualLayout>
                  <c:x val="-6.4724919093851136E-3"/>
                  <c:y val="7.93650793650786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1BA-4FD9-8AC1-166430CD12D2}"/>
                </c:ext>
              </c:extLst>
            </c:dLbl>
            <c:dLbl>
              <c:idx val="8"/>
              <c:layout>
                <c:manualLayout>
                  <c:x val="-8.6299892125134836E-3"/>
                  <c:y val="7.93650793650786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BA-4FD9-8AC1-166430CD12D2}"/>
                </c:ext>
              </c:extLst>
            </c:dLbl>
            <c:dLbl>
              <c:idx val="9"/>
              <c:layout>
                <c:manualLayout>
                  <c:x val="-8.6299892125135634E-3"/>
                  <c:y val="3.96825396825404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1BA-4FD9-8AC1-166430CD12D2}"/>
                </c:ext>
              </c:extLst>
            </c:dLbl>
            <c:dLbl>
              <c:idx val="10"/>
              <c:layout>
                <c:manualLayout>
                  <c:x val="-6.4724919093852714E-3"/>
                  <c:y val="7.93650793650786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BA-4FD9-8AC1-166430CD12D2}"/>
                </c:ext>
              </c:extLst>
            </c:dLbl>
            <c:dLbl>
              <c:idx val="11"/>
              <c:layout>
                <c:manualLayout>
                  <c:x val="-8.6299892125136432E-3"/>
                  <c:y val="3.9682539682538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1BA-4FD9-8AC1-166430CD12D2}"/>
                </c:ext>
              </c:extLst>
            </c:dLbl>
            <c:dLbl>
              <c:idx val="12"/>
              <c:layout>
                <c:manualLayout>
                  <c:x val="-8.62998921251364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1BA-4FD9-8AC1-166430CD12D2}"/>
                </c:ext>
              </c:extLst>
            </c:dLbl>
            <c:dLbl>
              <c:idx val="13"/>
              <c:layout>
                <c:manualLayout>
                  <c:x val="-6.472491909385271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1BA-4FD9-8AC1-166430CD12D2}"/>
                </c:ext>
              </c:extLst>
            </c:dLbl>
            <c:dLbl>
              <c:idx val="14"/>
              <c:layout>
                <c:manualLayout>
                  <c:x val="-8.6455050354690022E-3"/>
                  <c:y val="3.96826156147249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1BA-4FD9-8AC1-166430CD12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'[Diagramm in Microsoft Word]Tabelle1'!$B$1:$P$1</c:f>
              <c:strCache>
                <c:ptCount val="15"/>
                <c:pt idx="0">
                  <c:v>18-19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</c:strCache>
            </c:strRef>
          </c:cat>
          <c:val>
            <c:numRef>
              <c:f>'[Diagramm in Microsoft Word]Tabelle1'!$B$3:$P$3</c:f>
              <c:numCache>
                <c:formatCode>0.0%</c:formatCode>
                <c:ptCount val="15"/>
                <c:pt idx="0">
                  <c:v>8.8999999999999996E-2</c:v>
                </c:pt>
                <c:pt idx="1">
                  <c:v>0.23799999999999999</c:v>
                </c:pt>
                <c:pt idx="2">
                  <c:v>0.23699999999999999</c:v>
                </c:pt>
                <c:pt idx="3">
                  <c:v>0.106</c:v>
                </c:pt>
                <c:pt idx="4">
                  <c:v>7.0999999999999994E-2</c:v>
                </c:pt>
                <c:pt idx="5">
                  <c:v>5.1999999999999998E-2</c:v>
                </c:pt>
                <c:pt idx="6">
                  <c:v>0.04</c:v>
                </c:pt>
                <c:pt idx="7">
                  <c:v>3.9E-2</c:v>
                </c:pt>
                <c:pt idx="8">
                  <c:v>3.5999999999999997E-2</c:v>
                </c:pt>
                <c:pt idx="9">
                  <c:v>3.6999999999999998E-2</c:v>
                </c:pt>
                <c:pt idx="10">
                  <c:v>1.9E-2</c:v>
                </c:pt>
                <c:pt idx="11">
                  <c:v>1.9E-2</c:v>
                </c:pt>
                <c:pt idx="12">
                  <c:v>8.9999999999999993E-3</c:v>
                </c:pt>
                <c:pt idx="13">
                  <c:v>4.0000000000000001E-3</c:v>
                </c:pt>
                <c:pt idx="14">
                  <c:v>3.0000000000000001E-3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1BA-4FD9-8AC1-166430CD12D2}"/>
            </c:ext>
          </c:extLst>
        </c:ser>
        <c:ser>
          <c:idx val="0"/>
          <c:order val="1"/>
          <c:tx>
            <c:v>Schweiz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629989212513464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1BA-4FD9-8AC1-166430CD12D2}"/>
                </c:ext>
              </c:extLst>
            </c:dLbl>
            <c:dLbl>
              <c:idx val="1"/>
              <c:layout>
                <c:manualLayout>
                  <c:x val="8.629989212513464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1BA-4FD9-8AC1-166430CD12D2}"/>
                </c:ext>
              </c:extLst>
            </c:dLbl>
            <c:dLbl>
              <c:idx val="2"/>
              <c:layout>
                <c:manualLayout>
                  <c:x val="6.487935748578975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1BA-4FD9-8AC1-166430CD12D2}"/>
                </c:ext>
              </c:extLst>
            </c:dLbl>
            <c:dLbl>
              <c:idx val="3"/>
              <c:layout>
                <c:manualLayout>
                  <c:x val="1.0818473310132191E-2"/>
                  <c:y val="3.96826156147249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1BA-4FD9-8AC1-166430CD12D2}"/>
                </c:ext>
              </c:extLst>
            </c:dLbl>
            <c:dLbl>
              <c:idx val="6"/>
              <c:layout>
                <c:manualLayout>
                  <c:x val="-2.1574973031283709E-3"/>
                  <c:y val="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1BA-4FD9-8AC1-166430CD12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'[Diagramm in Microsoft Word]Tabelle1'!$B$1:$P$1</c:f>
              <c:strCache>
                <c:ptCount val="15"/>
                <c:pt idx="0">
                  <c:v>18-19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</c:strCache>
            </c:strRef>
          </c:cat>
          <c:val>
            <c:numRef>
              <c:f>'[Diagramm in Microsoft Word]Tabelle1'!$B$2:$P$2</c:f>
              <c:numCache>
                <c:formatCode>0.0%</c:formatCode>
                <c:ptCount val="15"/>
                <c:pt idx="0">
                  <c:v>3.5452556375936084E-2</c:v>
                </c:pt>
                <c:pt idx="1">
                  <c:v>6.5836712522756913E-2</c:v>
                </c:pt>
                <c:pt idx="2">
                  <c:v>7.7637013700706956E-2</c:v>
                </c:pt>
                <c:pt idx="3">
                  <c:v>8.745021608338277E-2</c:v>
                </c:pt>
                <c:pt idx="4">
                  <c:v>8.7744637283272697E-2</c:v>
                </c:pt>
                <c:pt idx="5">
                  <c:v>8.5178887054359873E-2</c:v>
                </c:pt>
                <c:pt idx="6">
                  <c:v>8.3117101041474864E-2</c:v>
                </c:pt>
                <c:pt idx="7">
                  <c:v>8.9999214039186634E-2</c:v>
                </c:pt>
                <c:pt idx="8">
                  <c:v>9.1485419868503032E-2</c:v>
                </c:pt>
                <c:pt idx="9">
                  <c:v>7.6269469805912357E-2</c:v>
                </c:pt>
                <c:pt idx="10">
                  <c:v>6.2106679312771501E-2</c:v>
                </c:pt>
                <c:pt idx="11">
                  <c:v>5.5708008996529071E-2</c:v>
                </c:pt>
                <c:pt idx="12">
                  <c:v>4.8218765700893472E-2</c:v>
                </c:pt>
                <c:pt idx="13">
                  <c:v>3.2821751486450133E-2</c:v>
                </c:pt>
                <c:pt idx="14">
                  <c:v>2.097356672786365E-2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1BA-4FD9-8AC1-166430CD12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0414400"/>
        <c:axId val="810428544"/>
      </c:barChart>
      <c:catAx>
        <c:axId val="8104144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Alter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10428544"/>
        <c:crosses val="autoZero"/>
        <c:auto val="1"/>
        <c:lblAlgn val="ctr"/>
        <c:lblOffset val="100"/>
        <c:noMultiLvlLbl val="0"/>
      </c:catAx>
      <c:valAx>
        <c:axId val="810428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10414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meisten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identifizieren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>
              <a:defRPr sz="900"/>
            </a:pP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Einfachauswahl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Aktuelle Umfrage (n: 666)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Tabelle1!$A$2:$A$12</c:f>
              <c:strCache>
                <c:ptCount val="11"/>
                <c:pt idx="0">
                  <c:v>Glam Users</c:v>
                </c:pt>
                <c:pt idx="1">
                  <c:v>Divorced dads</c:v>
                </c:pt>
                <c:pt idx="2">
                  <c:v>Microdosing Mamas</c:v>
                </c:pt>
                <c:pt idx="3">
                  <c:v>Stessed Out Millenials</c:v>
                </c:pt>
                <c:pt idx="4">
                  <c:v>Grassheads</c:v>
                </c:pt>
                <c:pt idx="5">
                  <c:v>Newbies</c:v>
                </c:pt>
                <c:pt idx="6">
                  <c:v>Daily Symptom Attackers</c:v>
                </c:pt>
                <c:pt idx="7">
                  <c:v>Boomerangs</c:v>
                </c:pt>
                <c:pt idx="8">
                  <c:v>Career Focused</c:v>
                </c:pt>
                <c:pt idx="9">
                  <c:v>Health ambitious</c:v>
                </c:pt>
                <c:pt idx="10">
                  <c:v>The Laid-Back Ones</c:v>
                </c:pt>
              </c:strCache>
            </c:strRef>
          </c:cat>
          <c:val>
            <c:numRef>
              <c:f>Tabelle1!$B$2:$B$12</c:f>
              <c:numCache>
                <c:formatCode>0.00%</c:formatCode>
                <c:ptCount val="11"/>
                <c:pt idx="0">
                  <c:v>6.6000000000000003E-2</c:v>
                </c:pt>
                <c:pt idx="1">
                  <c:v>6.8000000000000005E-2</c:v>
                </c:pt>
                <c:pt idx="2">
                  <c:v>5.2999999999999999E-2</c:v>
                </c:pt>
                <c:pt idx="3">
                  <c:v>0.16600000000000001</c:v>
                </c:pt>
                <c:pt idx="4">
                  <c:v>8.3000000000000004E-2</c:v>
                </c:pt>
                <c:pt idx="5">
                  <c:v>2.9000000000000001E-2</c:v>
                </c:pt>
                <c:pt idx="6">
                  <c:v>4.1000000000000002E-2</c:v>
                </c:pt>
                <c:pt idx="7">
                  <c:v>3.2000000000000001E-2</c:v>
                </c:pt>
                <c:pt idx="8">
                  <c:v>9.8000000000000004E-2</c:v>
                </c:pt>
                <c:pt idx="9">
                  <c:v>0.21299999999999999</c:v>
                </c:pt>
                <c:pt idx="10" formatCode="0%">
                  <c:v>0.154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C5-445A-9B89-F7C91349FDF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7682911"/>
        <c:axId val="1737680511"/>
      </c:barChart>
      <c:catAx>
        <c:axId val="173768291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de-CH" sz="9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Personas</a:t>
                </a:r>
              </a:p>
            </c:rich>
          </c:tx>
          <c:layout>
            <c:manualLayout>
              <c:xMode val="edge"/>
              <c:yMode val="edge"/>
              <c:x val="0.4351565122710665"/>
              <c:y val="0.925439922217016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737680511"/>
        <c:crosses val="autoZero"/>
        <c:auto val="1"/>
        <c:lblAlgn val="ctr"/>
        <c:lblOffset val="100"/>
        <c:noMultiLvlLbl val="0"/>
      </c:catAx>
      <c:valAx>
        <c:axId val="1737680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737682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9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Haben Sie bereits einmal legale Hanfprodukte (&lt;1% THC) verwendet?</a:t>
            </a:r>
            <a:endParaRPr lang="de-DE" sz="9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6818962585179348"/>
          <c:y val="3.69623655913978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9.8962988868716684E-2"/>
          <c:y val="0.24696279429411233"/>
          <c:w val="0.87716021127666033"/>
          <c:h val="0.66446144156107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Aktuelle Umfrage (n: 672)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8848978531471276E-3"/>
                  <c:y val="-3.229312187791042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624084540984366E-2"/>
                      <c:h val="5.56615654897976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FAE-4D8E-9EAA-C232B6D90330}"/>
                </c:ext>
              </c:extLst>
            </c:dLbl>
            <c:dLbl>
              <c:idx val="1"/>
              <c:layout>
                <c:manualLayout>
                  <c:x val="1.965512939049176E-5"/>
                  <c:y val="-3.2439569045804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AE-4D8E-9EAA-C232B6D90330}"/>
                </c:ext>
              </c:extLst>
            </c:dLbl>
            <c:dLbl>
              <c:idx val="2"/>
              <c:layout>
                <c:manualLayout>
                  <c:x val="4.3516100957353785E-3"/>
                  <c:y val="-5.5555555555555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474858495210727E-2"/>
                      <c:h val="5.13400857932405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FAE-4D8E-9EAA-C232B6D90330}"/>
                </c:ext>
              </c:extLst>
            </c:dLbl>
            <c:dLbl>
              <c:idx val="3"/>
              <c:layout>
                <c:manualLayout>
                  <c:x val="0"/>
                  <c:y val="-8.7301587301587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AE-4D8E-9EAA-C232B6D90330}"/>
                </c:ext>
              </c:extLst>
            </c:dLbl>
            <c:dLbl>
              <c:idx val="4"/>
              <c:layout>
                <c:manualLayout>
                  <c:x val="1.9693527959637491E-5"/>
                  <c:y val="-0.145933781955669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AE-4D8E-9EAA-C232B6D90330}"/>
                </c:ext>
              </c:extLst>
            </c:dLbl>
            <c:dLbl>
              <c:idx val="5"/>
              <c:layout>
                <c:manualLayout>
                  <c:x val="-7.9056151563384177E-17"/>
                  <c:y val="-0.192661324823383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AE-4D8E-9EAA-C232B6D90330}"/>
                </c:ext>
              </c:extLst>
            </c:dLbl>
            <c:dLbl>
              <c:idx val="6"/>
              <c:layout>
                <c:manualLayout>
                  <c:x val="-2.1561017680034496E-3"/>
                  <c:y val="-0.161509822285430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AE-4D8E-9EAA-C232B6D90330}"/>
                </c:ext>
              </c:extLst>
            </c:dLbl>
            <c:dLbl>
              <c:idx val="7"/>
              <c:layout>
                <c:manualLayout>
                  <c:x val="2.1758050478677109E-3"/>
                  <c:y val="-4.3650793650793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AE-4D8E-9EAA-C232B6D9033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Tabelle1!$D$2:$D$3</c:f>
                <c:numCache>
                  <c:formatCode>General</c:formatCode>
                  <c:ptCount val="2"/>
                  <c:pt idx="0">
                    <c:v>3.7999999999999999E-2</c:v>
                  </c:pt>
                  <c:pt idx="1">
                    <c:v>3.7999999999999999E-2</c:v>
                  </c:pt>
                </c:numCache>
              </c:numRef>
            </c:plus>
            <c:minus>
              <c:numRef>
                <c:f>Tabelle1!$D$2:$D$3</c:f>
                <c:numCache>
                  <c:formatCode>General</c:formatCode>
                  <c:ptCount val="2"/>
                  <c:pt idx="0">
                    <c:v>3.7999999999999999E-2</c:v>
                  </c:pt>
                  <c:pt idx="1">
                    <c:v>3.7999999999999999E-2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Tabelle1!$A$2:$A$3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Tabelle1!$B$2:$B$3</c:f>
              <c:numCache>
                <c:formatCode>0.0%</c:formatCode>
                <c:ptCount val="2"/>
                <c:pt idx="0">
                  <c:v>0.57599999999999996</c:v>
                </c:pt>
                <c:pt idx="1">
                  <c:v>0.42399999999999999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FAE-4D8E-9EAA-C232B6D90330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SWISS Gate 1 (n: 175)</c:v>
                </c:pt>
              </c:strCache>
            </c:strRef>
          </c:tx>
          <c:spPr>
            <a:solidFill>
              <a:srgbClr val="9F762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Tabelle1!$C$2:$C$3</c:f>
              <c:numCache>
                <c:formatCode>0%</c:formatCode>
                <c:ptCount val="2"/>
                <c:pt idx="0">
                  <c:v>0.79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FAE-4D8E-9EAA-C232B6D903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8"/>
        <c:axId val="1211747408"/>
        <c:axId val="1211741168"/>
      </c:barChart>
      <c:catAx>
        <c:axId val="1211747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211741168"/>
        <c:crosses val="autoZero"/>
        <c:auto val="1"/>
        <c:lblAlgn val="ctr"/>
        <c:lblOffset val="100"/>
        <c:noMultiLvlLbl val="0"/>
      </c:catAx>
      <c:valAx>
        <c:axId val="121174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211747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de-DE" sz="900" b="0" i="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Welche legalen Hanfprodukte (&lt;1% THC) haben Sie bereits einmal verwendet?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de-DE" sz="900" b="0" i="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(Mehrfachauswahl)</a:t>
            </a:r>
            <a:r>
              <a:rPr lang="en-GB" sz="900" b="0" i="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900" b="0" i="0" baseline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3160937908591686"/>
          <c:y val="2.35617514235224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Aktuelle Umfrage (n: 387)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1706309084905044E-3"/>
                  <c:y val="9.646903580335757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553063649145016E-2"/>
                      <c:h val="9.17383427014621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925-4872-ACC8-CDA9DCEE5444}"/>
                </c:ext>
              </c:extLst>
            </c:dLbl>
            <c:dLbl>
              <c:idx val="1"/>
              <c:layout>
                <c:manualLayout>
                  <c:x val="-7.565931690445349E-3"/>
                  <c:y val="9.373284861131489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038147955241E-2"/>
                      <c:h val="9.57296592913535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925-4872-ACC8-CDA9DCEE5444}"/>
                </c:ext>
              </c:extLst>
            </c:dLbl>
            <c:dLbl>
              <c:idx val="2"/>
              <c:layout>
                <c:manualLayout>
                  <c:x val="-1.0628899986723449E-3"/>
                  <c:y val="-2.486102280693237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854734111543445E-2"/>
                      <c:h val="6.27848149416105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925-4872-ACC8-CDA9DCEE5444}"/>
                </c:ext>
              </c:extLst>
            </c:dLbl>
            <c:dLbl>
              <c:idx val="3"/>
              <c:layout>
                <c:manualLayout>
                  <c:x val="-1.0804048326643995E-2"/>
                  <c:y val="-1.18039592876977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56782785420305"/>
                      <c:h val="6.779104160526389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925-4872-ACC8-CDA9DCEE5444}"/>
                </c:ext>
              </c:extLst>
            </c:dLbl>
            <c:dLbl>
              <c:idx val="4"/>
              <c:layout>
                <c:manualLayout>
                  <c:x val="-1.0790686670002825E-2"/>
                  <c:y val="-1.65688528064426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b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87645318654232E-2"/>
                      <c:h val="9.17383427014621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925-4872-ACC8-CDA9DCEE5444}"/>
                </c:ext>
              </c:extLst>
            </c:dLbl>
            <c:dLbl>
              <c:idx val="5"/>
              <c:layout>
                <c:manualLayout>
                  <c:x val="-8.6378429350027746E-3"/>
                  <c:y val="-1.1059894687077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229674111747684E-2"/>
                      <c:h val="8.37560087432544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925-4872-ACC8-CDA9DCEE5444}"/>
                </c:ext>
              </c:extLst>
            </c:dLbl>
            <c:dLbl>
              <c:idx val="6"/>
              <c:layout>
                <c:manualLayout>
                  <c:x val="-2.1616947686986599E-3"/>
                  <c:y val="-1.0025920672959358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8466217987343"/>
                      <c:h val="6.779104160526389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925-4872-ACC8-CDA9DCEE54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Tabelle1!$D$2:$D$8</c:f>
                <c:numCache>
                  <c:formatCode>General</c:formatCode>
                  <c:ptCount val="7"/>
                  <c:pt idx="0">
                    <c:v>4.5999999999999999E-2</c:v>
                  </c:pt>
                  <c:pt idx="1">
                    <c:v>4.9000000000000002E-2</c:v>
                  </c:pt>
                  <c:pt idx="2">
                    <c:v>2.1999999999999999E-2</c:v>
                  </c:pt>
                  <c:pt idx="3">
                    <c:v>4.2999999999999997E-2</c:v>
                  </c:pt>
                  <c:pt idx="4">
                    <c:v>4.9000000000000002E-2</c:v>
                  </c:pt>
                  <c:pt idx="5">
                    <c:v>4.8000000000000001E-2</c:v>
                  </c:pt>
                  <c:pt idx="6">
                    <c:v>3.6999999999999998E-2</c:v>
                  </c:pt>
                </c:numCache>
              </c:numRef>
            </c:plus>
            <c:minus>
              <c:numRef>
                <c:f>Tabelle1!$D$2:$D$8</c:f>
                <c:numCache>
                  <c:formatCode>General</c:formatCode>
                  <c:ptCount val="7"/>
                  <c:pt idx="0">
                    <c:v>4.5999999999999999E-2</c:v>
                  </c:pt>
                  <c:pt idx="1">
                    <c:v>4.9000000000000002E-2</c:v>
                  </c:pt>
                  <c:pt idx="2">
                    <c:v>2.1999999999999999E-2</c:v>
                  </c:pt>
                  <c:pt idx="3">
                    <c:v>4.2999999999999997E-2</c:v>
                  </c:pt>
                  <c:pt idx="4">
                    <c:v>4.9000000000000002E-2</c:v>
                  </c:pt>
                  <c:pt idx="5">
                    <c:v>4.8000000000000001E-2</c:v>
                  </c:pt>
                  <c:pt idx="6">
                    <c:v>3.6999999999999998E-2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Tabelle1!$A$2:$A$9</c:f>
              <c:strCache>
                <c:ptCount val="8"/>
                <c:pt idx="0">
                  <c:v>Hanfzubehör </c:v>
                </c:pt>
                <c:pt idx="1">
                  <c:v>Hanflebensmittel</c:v>
                </c:pt>
                <c:pt idx="2">
                  <c:v>CBD Futter für Tiere</c:v>
                </c:pt>
                <c:pt idx="3">
                  <c:v>CBD Kosmetik</c:v>
                </c:pt>
                <c:pt idx="4">
                  <c:v>CBD Öle/Extrakte</c:v>
                </c:pt>
                <c:pt idx="5">
                  <c:v>CBD Blüten</c:v>
                </c:pt>
                <c:pt idx="6">
                  <c:v>CBD E-Liquids/Vapes</c:v>
                </c:pt>
                <c:pt idx="7">
                  <c:v>Keines der genannten</c:v>
                </c:pt>
              </c:strCache>
            </c:strRef>
          </c:cat>
          <c:val>
            <c:numRef>
              <c:f>Tabelle1!$B$2:$B$9</c:f>
              <c:numCache>
                <c:formatCode>0.0%</c:formatCode>
                <c:ptCount val="8"/>
                <c:pt idx="0">
                  <c:v>0.29699999999999999</c:v>
                </c:pt>
                <c:pt idx="1">
                  <c:v>0.375</c:v>
                </c:pt>
                <c:pt idx="2">
                  <c:v>5.1999999999999998E-2</c:v>
                </c:pt>
                <c:pt idx="3">
                  <c:v>0.253</c:v>
                </c:pt>
                <c:pt idx="4">
                  <c:v>0.42099999999999999</c:v>
                </c:pt>
                <c:pt idx="5">
                  <c:v>0.33900000000000002</c:v>
                </c:pt>
                <c:pt idx="6">
                  <c:v>0.16300000000000001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925-4872-ACC8-CDA9DCEE5444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SWISS Gate 1 (n: 138)</c:v>
                </c:pt>
              </c:strCache>
            </c:strRef>
          </c:tx>
          <c:spPr>
            <a:solidFill>
              <a:srgbClr val="9F762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3233895373973198E-3"/>
                  <c:y val="9.30970585198583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925-4872-ACC8-CDA9DCEE5444}"/>
                </c:ext>
              </c:extLst>
            </c:dLbl>
            <c:dLbl>
              <c:idx val="1"/>
              <c:layout>
                <c:manualLayout>
                  <c:x val="-3.9630612943252897E-17"/>
                  <c:y val="1.17868418621585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925-4872-ACC8-CDA9DCEE5444}"/>
                </c:ext>
              </c:extLst>
            </c:dLbl>
            <c:dLbl>
              <c:idx val="2"/>
              <c:layout>
                <c:manualLayout>
                  <c:x val="0"/>
                  <c:y val="8.20712628312771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925-4872-ACC8-CDA9DCEE5444}"/>
                </c:ext>
              </c:extLst>
            </c:dLbl>
            <c:dLbl>
              <c:idx val="3"/>
              <c:layout>
                <c:manualLayout>
                  <c:x val="0"/>
                  <c:y val="8.60843481521331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925-4872-ACC8-CDA9DCEE5444}"/>
                </c:ext>
              </c:extLst>
            </c:dLbl>
            <c:dLbl>
              <c:idx val="4"/>
              <c:layout>
                <c:manualLayout>
                  <c:x val="-7.9261225886505794E-17"/>
                  <c:y val="5.98811018187943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925-4872-ACC8-CDA9DCEE5444}"/>
                </c:ext>
              </c:extLst>
            </c:dLbl>
            <c:dLbl>
              <c:idx val="5"/>
              <c:layout>
                <c:manualLayout>
                  <c:x val="7.9261225886505794E-17"/>
                  <c:y val="1.37197524222515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925-4872-ACC8-CDA9DCEE544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 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Hanfzubehör </c:v>
                </c:pt>
                <c:pt idx="1">
                  <c:v>Hanflebensmittel</c:v>
                </c:pt>
                <c:pt idx="2">
                  <c:v>CBD Futter für Tiere</c:v>
                </c:pt>
                <c:pt idx="3">
                  <c:v>CBD Kosmetik</c:v>
                </c:pt>
                <c:pt idx="4">
                  <c:v>CBD Öle/Extrakte</c:v>
                </c:pt>
                <c:pt idx="5">
                  <c:v>CBD Blüten</c:v>
                </c:pt>
                <c:pt idx="6">
                  <c:v>CBD E-Liquids/Vapes</c:v>
                </c:pt>
                <c:pt idx="7">
                  <c:v>Keines der genannten</c:v>
                </c:pt>
              </c:strCache>
            </c:strRef>
          </c:cat>
          <c:val>
            <c:numRef>
              <c:f>Tabelle1!$C$2:$C$9</c:f>
              <c:numCache>
                <c:formatCode>General</c:formatCode>
                <c:ptCount val="8"/>
                <c:pt idx="0">
                  <c:v>0.23</c:v>
                </c:pt>
                <c:pt idx="1">
                  <c:v>0.62</c:v>
                </c:pt>
                <c:pt idx="2">
                  <c:v>0.14000000000000001</c:v>
                </c:pt>
                <c:pt idx="3">
                  <c:v>0.83</c:v>
                </c:pt>
                <c:pt idx="4">
                  <c:v>0.71</c:v>
                </c:pt>
                <c:pt idx="5">
                  <c:v>0.59</c:v>
                </c:pt>
                <c:pt idx="7" formatCode="0.0%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925-4872-ACC8-CDA9DCEE544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9"/>
        <c:overlap val="-16"/>
        <c:axId val="1211747408"/>
        <c:axId val="1211741168"/>
      </c:barChart>
      <c:catAx>
        <c:axId val="121174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211741168"/>
        <c:crosses val="autoZero"/>
        <c:auto val="1"/>
        <c:lblAlgn val="ctr"/>
        <c:lblOffset val="100"/>
        <c:noMultiLvlLbl val="0"/>
      </c:catAx>
      <c:valAx>
        <c:axId val="121174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211747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welcher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Kategorie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Sie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Ihre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Begründung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weshalb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Sie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noch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legale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Hanfprodukte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verwendet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haben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am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besten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zuordnen</a:t>
            </a: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US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Einfachauswahl)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8.3109407286754658E-2"/>
          <c:y val="0.21502123029857534"/>
          <c:w val="0.91689059271324513"/>
          <c:h val="0.636619366105936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Aktuelle Umfrage (n: 285)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1706099413935117E-3"/>
                  <c:y val="-2.56114739403252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82-4226-BB5C-7453794FD19E}"/>
                </c:ext>
              </c:extLst>
            </c:dLbl>
            <c:dLbl>
              <c:idx val="1"/>
              <c:layout>
                <c:manualLayout>
                  <c:x val="-2.1706099413935712E-3"/>
                  <c:y val="-3.84172109104879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82-4226-BB5C-7453794FD19E}"/>
                </c:ext>
              </c:extLst>
            </c:dLbl>
            <c:dLbl>
              <c:idx val="2"/>
              <c:layout>
                <c:manualLayout>
                  <c:x val="4.3412198827870634E-3"/>
                  <c:y val="-2.81726213343577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82-4226-BB5C-7453794FD19E}"/>
                </c:ext>
              </c:extLst>
            </c:dLbl>
            <c:dLbl>
              <c:idx val="3"/>
              <c:layout>
                <c:manualLayout>
                  <c:x val="0"/>
                  <c:y val="-2.04891791522602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82-4226-BB5C-7453794FD19E}"/>
                </c:ext>
              </c:extLst>
            </c:dLbl>
            <c:dLbl>
              <c:idx val="4"/>
              <c:layout>
                <c:manualLayout>
                  <c:x val="-2.1706099413935317E-3"/>
                  <c:y val="-3.32949161224228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82-4226-BB5C-7453794FD19E}"/>
                </c:ext>
              </c:extLst>
            </c:dLbl>
            <c:dLbl>
              <c:idx val="5"/>
              <c:layout>
                <c:manualLayout>
                  <c:x val="-1.5917622355154147E-16"/>
                  <c:y val="-5.37840952746830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82-4226-BB5C-7453794FD19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Tabelle1!$C$2:$C$7</c:f>
                <c:numCache>
                  <c:formatCode>General</c:formatCode>
                  <c:ptCount val="6"/>
                  <c:pt idx="0">
                    <c:v>3.5999999999999997E-2</c:v>
                  </c:pt>
                  <c:pt idx="1">
                    <c:v>3.4000000000000002E-2</c:v>
                  </c:pt>
                  <c:pt idx="2">
                    <c:v>3.5999999999999997E-2</c:v>
                  </c:pt>
                  <c:pt idx="3">
                    <c:v>2.9000000000000001E-2</c:v>
                  </c:pt>
                  <c:pt idx="4">
                    <c:v>3.9E-2</c:v>
                  </c:pt>
                  <c:pt idx="5">
                    <c:v>5.8000000000000003E-2</c:v>
                  </c:pt>
                </c:numCache>
              </c:numRef>
            </c:plus>
            <c:minus>
              <c:numRef>
                <c:f>Tabelle1!$D$2:$D$7</c:f>
                <c:numCache>
                  <c:formatCode>General</c:formatCode>
                  <c:ptCount val="6"/>
                  <c:pt idx="0">
                    <c:v>3.5999999999999997E-2</c:v>
                  </c:pt>
                  <c:pt idx="1">
                    <c:v>3.4000000000000002E-2</c:v>
                  </c:pt>
                  <c:pt idx="2">
                    <c:v>3.5999999999999997E-2</c:v>
                  </c:pt>
                  <c:pt idx="3">
                    <c:v>2.9000000000000001E-2</c:v>
                  </c:pt>
                  <c:pt idx="4">
                    <c:v>3.9E-2</c:v>
                  </c:pt>
                  <c:pt idx="5">
                    <c:v>5.8000000000000003E-2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Tabelle1!$A$2:$A$7</c:f>
              <c:strCache>
                <c:ptCount val="6"/>
                <c:pt idx="0">
                  <c:v>Wusste nicht, dass es solche Produkte gibt</c:v>
                </c:pt>
                <c:pt idx="1">
                  <c:v>Verfügbarkeit</c:v>
                </c:pt>
                <c:pt idx="2">
                  <c:v>Unsicherheit</c:v>
                </c:pt>
                <c:pt idx="3">
                  <c:v>Potenzielle Risiken</c:v>
                </c:pt>
                <c:pt idx="4">
                  <c:v>Negative Vorurteile</c:v>
                </c:pt>
                <c:pt idx="5">
                  <c:v>Kein Interesse</c:v>
                </c:pt>
              </c:strCache>
            </c:strRef>
          </c:cat>
          <c:val>
            <c:numRef>
              <c:f>Tabelle1!$B$2:$B$7</c:f>
              <c:numCache>
                <c:formatCode>0.00%</c:formatCode>
                <c:ptCount val="6"/>
                <c:pt idx="0">
                  <c:v>0.112</c:v>
                </c:pt>
                <c:pt idx="1">
                  <c:v>9.8000000000000004E-2</c:v>
                </c:pt>
                <c:pt idx="2">
                  <c:v>0.109</c:v>
                </c:pt>
                <c:pt idx="3">
                  <c:v>7.0000000000000007E-2</c:v>
                </c:pt>
                <c:pt idx="4">
                  <c:v>0.13</c:v>
                </c:pt>
                <c:pt idx="5">
                  <c:v>0.48099999999999998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182-4226-BB5C-7453794FD19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7682911"/>
        <c:axId val="1737680511"/>
      </c:barChart>
      <c:catAx>
        <c:axId val="1737682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737680511"/>
        <c:crosses val="autoZero"/>
        <c:auto val="0"/>
        <c:lblAlgn val="ctr"/>
        <c:lblOffset val="100"/>
        <c:noMultiLvlLbl val="0"/>
      </c:catAx>
      <c:valAx>
        <c:axId val="1737680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737682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1651442863522355"/>
          <c:y val="0.15872135994087214"/>
          <c:w val="0.36697096622169034"/>
          <c:h val="6.71360231855718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de-D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 haben Sie die legalen Hanfprodukte </a:t>
            </a:r>
          </a:p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de-D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(&lt;1% THC) gekauft?</a:t>
            </a:r>
          </a:p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de-D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(Mehrfachauswahl)</a:t>
            </a:r>
          </a:p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41512687773836843"/>
          <c:y val="1.91776213165754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9.3999716282480106E-2"/>
          <c:y val="0.27523041101343815"/>
          <c:w val="0.90531765252807694"/>
          <c:h val="0.47182165641703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Aktuelle Umfrage (n: 387)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0626-4246-B14F-2188046D5BE5}"/>
                </c:ext>
              </c:extLst>
            </c:dLbl>
            <c:dLbl>
              <c:idx val="1"/>
              <c:layout>
                <c:manualLayout>
                  <c:x val="4.3412198827870634E-3"/>
                  <c:y val="-1.72852834528321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14.1%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626-4246-B14F-2188046D5BE5}"/>
                </c:ext>
              </c:extLst>
            </c:dLbl>
            <c:dLbl>
              <c:idx val="2"/>
              <c:layout>
                <c:manualLayout>
                  <c:x val="2.1706099413935317E-3"/>
                  <c:y val="-2.344508724784960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21.1%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626-4246-B14F-2188046D5BE5}"/>
                </c:ext>
              </c:extLst>
            </c:dLbl>
            <c:dLbl>
              <c:idx val="3"/>
              <c:layout>
                <c:manualLayout>
                  <c:x val="-3.9794055887885369E-17"/>
                  <c:y val="-3.49705929105071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17.0%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626-4246-B14F-2188046D5BE5}"/>
                </c:ext>
              </c:extLst>
            </c:dLbl>
            <c:dLbl>
              <c:idx val="4"/>
              <c:layout>
                <c:manualLayout>
                  <c:x val="4.3412198827870634E-3"/>
                  <c:y val="-1.470176138563912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18.5%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626-4246-B14F-2188046D5BE5}"/>
                </c:ext>
              </c:extLst>
            </c:dLbl>
            <c:dLbl>
              <c:idx val="5"/>
              <c:layout>
                <c:manualLayout>
                  <c:x val="0"/>
                  <c:y val="-2.483471607777801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17.0%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626-4246-B14F-2188046D5BE5}"/>
                </c:ext>
              </c:extLst>
            </c:dLbl>
            <c:dLbl>
              <c:idx val="6"/>
              <c:layout>
                <c:manualLayout>
                  <c:x val="-6.3173295002983245E-3"/>
                  <c:y val="-3.258551697431263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15.9%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626-4246-B14F-2188046D5BE5}"/>
                </c:ext>
              </c:extLst>
            </c:dLbl>
            <c:dLbl>
              <c:idx val="7"/>
              <c:layout>
                <c:manualLayout>
                  <c:x val="-1.0276812587486689E-2"/>
                  <c:y val="-2.483330790804662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33.9%</a:t>
                    </a:r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66230949479479"/>
                      <c:h val="4.372437424457561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0626-4246-B14F-2188046D5BE5}"/>
                </c:ext>
              </c:extLst>
            </c:dLbl>
            <c:dLbl>
              <c:idx val="8"/>
              <c:layout>
                <c:manualLayout>
                  <c:x val="0"/>
                  <c:y val="-4.132888253059932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11.7%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0626-4246-B14F-2188046D5BE5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Tabelle1!$A$2:$A$10</c:f>
              <c:strCache>
                <c:ptCount val="9"/>
                <c:pt idx="0">
                  <c:v>Reformhäuser</c:v>
                </c:pt>
                <c:pt idx="1">
                  <c:v>Bio-/Naturladen</c:v>
                </c:pt>
                <c:pt idx="2">
                  <c:v>Detailhandel</c:v>
                </c:pt>
                <c:pt idx="3">
                  <c:v>Kiosk/Tankstelle</c:v>
                </c:pt>
                <c:pt idx="4">
                  <c:v>Drogerie</c:v>
                </c:pt>
                <c:pt idx="5">
                  <c:v>Apotheke</c:v>
                </c:pt>
                <c:pt idx="6">
                  <c:v>Online-Shop</c:v>
                </c:pt>
                <c:pt idx="7">
                  <c:v>CBD Shop</c:v>
                </c:pt>
                <c:pt idx="8">
                  <c:v>Andere</c:v>
                </c:pt>
              </c:strCache>
            </c:strRef>
          </c:cat>
          <c:val>
            <c:numRef>
              <c:f>Tabelle1!$B$2:$B$10</c:f>
              <c:numCache>
                <c:formatCode>General</c:formatCode>
                <c:ptCount val="9"/>
                <c:pt idx="0">
                  <c:v>0.14099999999999999</c:v>
                </c:pt>
                <c:pt idx="2">
                  <c:v>0.20899999999999999</c:v>
                </c:pt>
                <c:pt idx="3">
                  <c:v>0.16800000000000001</c:v>
                </c:pt>
                <c:pt idx="4">
                  <c:v>0.183</c:v>
                </c:pt>
                <c:pt idx="5">
                  <c:v>0.16800000000000001</c:v>
                </c:pt>
                <c:pt idx="6">
                  <c:v>0.158</c:v>
                </c:pt>
                <c:pt idx="7">
                  <c:v>0.33600000000000002</c:v>
                </c:pt>
                <c:pt idx="8">
                  <c:v>0.11600000000000001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626-4246-B14F-2188046D5BE5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SWISS Gate 1 (n: 138)</c:v>
                </c:pt>
              </c:strCache>
            </c:strRef>
          </c:tx>
          <c:spPr>
            <a:solidFill>
              <a:srgbClr val="9F762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302365964836114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626-4246-B14F-2188046D5BE5}"/>
                </c:ext>
              </c:extLst>
            </c:dLbl>
            <c:dLbl>
              <c:idx val="3"/>
              <c:layout>
                <c:manualLayout>
                  <c:x val="6.5118298241805947E-3"/>
                  <c:y val="8.94187779433681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626-4246-B14F-2188046D5BE5}"/>
                </c:ext>
              </c:extLst>
            </c:dLbl>
            <c:dLbl>
              <c:idx val="4"/>
              <c:layout>
                <c:manualLayout>
                  <c:x val="2.1706099413935317E-3"/>
                  <c:y val="1.19225037257823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626-4246-B14F-2188046D5BE5}"/>
                </c:ext>
              </c:extLst>
            </c:dLbl>
            <c:dLbl>
              <c:idx val="5"/>
              <c:layout>
                <c:manualLayout>
                  <c:x val="1.0853049706967578E-2"/>
                  <c:y val="-1.19225037257825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626-4246-B14F-2188046D5BE5}"/>
                </c:ext>
              </c:extLst>
            </c:dLbl>
            <c:dLbl>
              <c:idx val="8"/>
              <c:layout>
                <c:manualLayout>
                  <c:x val="8.6824397655741268E-3"/>
                  <c:y val="5.96125186289109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626-4246-B14F-2188046D5B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Tabelle1!$A$2:$A$10</c:f>
              <c:strCache>
                <c:ptCount val="9"/>
                <c:pt idx="0">
                  <c:v>Reformhäuser</c:v>
                </c:pt>
                <c:pt idx="1">
                  <c:v>Bio-/Naturladen</c:v>
                </c:pt>
                <c:pt idx="2">
                  <c:v>Detailhandel</c:v>
                </c:pt>
                <c:pt idx="3">
                  <c:v>Kiosk/Tankstelle</c:v>
                </c:pt>
                <c:pt idx="4">
                  <c:v>Drogerie</c:v>
                </c:pt>
                <c:pt idx="5">
                  <c:v>Apotheke</c:v>
                </c:pt>
                <c:pt idx="6">
                  <c:v>Online-Shop</c:v>
                </c:pt>
                <c:pt idx="7">
                  <c:v>CBD Shop</c:v>
                </c:pt>
                <c:pt idx="8">
                  <c:v>Andere</c:v>
                </c:pt>
              </c:strCache>
            </c:strRef>
          </c:cat>
          <c:val>
            <c:numRef>
              <c:f>Tabelle1!$C$2:$C$10</c:f>
              <c:numCache>
                <c:formatCode>0%</c:formatCode>
                <c:ptCount val="9"/>
                <c:pt idx="1">
                  <c:v>0.15</c:v>
                </c:pt>
                <c:pt idx="2">
                  <c:v>0.12</c:v>
                </c:pt>
                <c:pt idx="3">
                  <c:v>0.18</c:v>
                </c:pt>
                <c:pt idx="4">
                  <c:v>0.1</c:v>
                </c:pt>
                <c:pt idx="5">
                  <c:v>0.1</c:v>
                </c:pt>
                <c:pt idx="6">
                  <c:v>0.63</c:v>
                </c:pt>
                <c:pt idx="7">
                  <c:v>0.56999999999999995</c:v>
                </c:pt>
                <c:pt idx="8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626-4246-B14F-2188046D5BE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3"/>
        <c:overlap val="-60"/>
        <c:axId val="1613606975"/>
        <c:axId val="1613603231"/>
      </c:barChart>
      <c:catAx>
        <c:axId val="1613606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613603231"/>
        <c:crosses val="autoZero"/>
        <c:auto val="1"/>
        <c:lblAlgn val="ctr"/>
        <c:lblOffset val="100"/>
        <c:noMultiLvlLbl val="0"/>
      </c:catAx>
      <c:valAx>
        <c:axId val="1613603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613606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5279179748721991"/>
          <c:y val="0.1782886043864487"/>
          <c:w val="0.70064793561321437"/>
          <c:h val="9.0759767146362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spcBef>
          <a:spcPts val="0"/>
        </a:spcBef>
        <a:spcAft>
          <a:spcPts val="0"/>
        </a:spcAft>
        <a:defRPr/>
      </a:pPr>
      <a:endParaRPr lang="de-D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de-DE" sz="900" b="0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Welche Voraussetzungen müssten erfüllt sein, damit Sie einmal legale Hanfprodukte (&lt;1% THC) verwenden würden? </a:t>
            </a:r>
          </a:p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de-DE" sz="900" b="0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(Mehrfachauswal)</a:t>
            </a:r>
            <a:endParaRPr lang="en-US" sz="900" b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Aktuelle Umfrage (n: 672)</c:v>
                </c:pt>
              </c:strCache>
            </c:strRef>
          </c:tx>
          <c:spPr>
            <a:solidFill>
              <a:srgbClr val="CCAA7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195309729003160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A2-4A5D-96FC-F761693853DC}"/>
                </c:ext>
              </c:extLst>
            </c:dLbl>
            <c:dLbl>
              <c:idx val="1"/>
              <c:layout>
                <c:manualLayout>
                  <c:x val="2.8217929238115752E-2"/>
                  <c:y val="-1.0449200084097343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A2-4A5D-96FC-F761693853DC}"/>
                </c:ext>
              </c:extLst>
            </c:dLbl>
            <c:dLbl>
              <c:idx val="2"/>
              <c:layout>
                <c:manualLayout>
                  <c:x val="4.2468816634470261E-2"/>
                  <c:y val="-2.84969170550256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8A2-4A5D-96FC-F761693853DC}"/>
                </c:ext>
              </c:extLst>
            </c:dLbl>
            <c:dLbl>
              <c:idx val="3"/>
              <c:layout>
                <c:manualLayout>
                  <c:x val="3.595692743863626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A2-4A5D-96FC-F761693853DC}"/>
                </c:ext>
              </c:extLst>
            </c:dLbl>
            <c:dLbl>
              <c:idx val="4"/>
              <c:layout>
                <c:manualLayout>
                  <c:x val="3.343054916501209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8A2-4A5D-96FC-F761693853DC}"/>
                </c:ext>
              </c:extLst>
            </c:dLbl>
            <c:dLbl>
              <c:idx val="5"/>
              <c:layout>
                <c:manualLayout>
                  <c:x val="3.1100114403160944E-2"/>
                  <c:y val="7.10813800645833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A2-4A5D-96FC-F761693853DC}"/>
                </c:ext>
              </c:extLst>
            </c:dLbl>
            <c:dLbl>
              <c:idx val="6"/>
              <c:layout>
                <c:manualLayout>
                  <c:x val="2.821792923811591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8A2-4A5D-96FC-F761693853DC}"/>
                </c:ext>
              </c:extLst>
            </c:dLbl>
            <c:dLbl>
              <c:idx val="7"/>
              <c:layout>
                <c:manualLayout>
                  <c:x val="2.3876709355328849E-2"/>
                  <c:y val="2.612300021024335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8A2-4A5D-96FC-F761693853D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Tabelle1!$C$2:$C$10</c:f>
                <c:numCache>
                  <c:formatCode>General</c:formatCode>
                  <c:ptCount val="9"/>
                  <c:pt idx="0">
                    <c:v>3.6999999999999998E-2</c:v>
                  </c:pt>
                  <c:pt idx="1">
                    <c:v>3.5000000000000003E-2</c:v>
                  </c:pt>
                  <c:pt idx="2">
                    <c:v>3.3000000000000002E-2</c:v>
                  </c:pt>
                  <c:pt idx="3">
                    <c:v>3.1E-2</c:v>
                  </c:pt>
                  <c:pt idx="4">
                    <c:v>0.03</c:v>
                  </c:pt>
                  <c:pt idx="5">
                    <c:v>2.9000000000000001E-2</c:v>
                  </c:pt>
                  <c:pt idx="6">
                    <c:v>2.4E-2</c:v>
                  </c:pt>
                  <c:pt idx="7">
                    <c:v>2.1000000000000001E-2</c:v>
                  </c:pt>
                </c:numCache>
              </c:numRef>
            </c:plus>
            <c:minus>
              <c:numRef>
                <c:f>Tabelle1!$C$2:$C$10</c:f>
                <c:numCache>
                  <c:formatCode>General</c:formatCode>
                  <c:ptCount val="9"/>
                  <c:pt idx="0">
                    <c:v>3.6999999999999998E-2</c:v>
                  </c:pt>
                  <c:pt idx="1">
                    <c:v>3.5000000000000003E-2</c:v>
                  </c:pt>
                  <c:pt idx="2">
                    <c:v>3.3000000000000002E-2</c:v>
                  </c:pt>
                  <c:pt idx="3">
                    <c:v>3.1E-2</c:v>
                  </c:pt>
                  <c:pt idx="4">
                    <c:v>0.03</c:v>
                  </c:pt>
                  <c:pt idx="5">
                    <c:v>2.9000000000000001E-2</c:v>
                  </c:pt>
                  <c:pt idx="6">
                    <c:v>2.4E-2</c:v>
                  </c:pt>
                  <c:pt idx="7">
                    <c:v>2.1000000000000001E-2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Tabelle1!$A$2:$A$9</c:f>
              <c:strCache>
                <c:ptCount val="8"/>
                <c:pt idx="0">
                  <c:v>Gesundheitliche Vorteile</c:v>
                </c:pt>
                <c:pt idx="1">
                  <c:v>Qualitativ hochwertig</c:v>
                </c:pt>
                <c:pt idx="2">
                  <c:v>Natürliche Produkte</c:v>
                </c:pt>
                <c:pt idx="3">
                  <c:v>Umfangreiche Informationen zu Produkten</c:v>
                </c:pt>
                <c:pt idx="4">
                  <c:v>Herstellung aus Zertifiziertem Hanf</c:v>
                </c:pt>
                <c:pt idx="5">
                  <c:v>Erschwinglich</c:v>
                </c:pt>
                <c:pt idx="6">
                  <c:v>Ich würde keine Produkte kaufen </c:v>
                </c:pt>
                <c:pt idx="7">
                  <c:v>Gratis-Muster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0.45200000000000001</c:v>
                </c:pt>
                <c:pt idx="1">
                  <c:v>0.32400000000000001</c:v>
                </c:pt>
                <c:pt idx="2">
                  <c:v>0.247</c:v>
                </c:pt>
                <c:pt idx="3">
                  <c:v>0.22</c:v>
                </c:pt>
                <c:pt idx="4">
                  <c:v>0.185</c:v>
                </c:pt>
                <c:pt idx="5">
                  <c:v>0.17</c:v>
                </c:pt>
                <c:pt idx="6">
                  <c:v>0.109</c:v>
                </c:pt>
                <c:pt idx="7">
                  <c:v>8.5000000000000006E-2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8A2-4A5D-96FC-F761693853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613606975"/>
        <c:axId val="1613603231"/>
      </c:barChart>
      <c:catAx>
        <c:axId val="16136069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8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613603231"/>
        <c:crosses val="autoZero"/>
        <c:auto val="1"/>
        <c:lblAlgn val="ctr"/>
        <c:lblOffset val="2"/>
        <c:noMultiLvlLbl val="0"/>
      </c:catAx>
      <c:valAx>
        <c:axId val="16136032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613606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A9989B-EE36-012D-2F8A-92D2AC5D10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31BAC61-E7B9-4506-4108-169FEB8AA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45C96F-691D-CF3E-12AF-BD71AB860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88AB-2C11-4A03-9F73-6F7C633FD056}" type="datetimeFigureOut">
              <a:rPr lang="de-CH" smtClean="0"/>
              <a:t>13.06.2023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41DFE0-E775-268B-24AA-611639612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DBD4CB-8826-8BB3-827A-EB1B182E0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1ADC-EEAF-4B08-A096-7165872906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6167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B5FCCC-11A8-454C-3A87-30A0E7A34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4726C5-7E1B-6CD4-5184-19B937953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C88935-30F2-41FE-F63B-DD5619DF9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88AB-2C11-4A03-9F73-6F7C633FD056}" type="datetimeFigureOut">
              <a:rPr lang="de-CH" smtClean="0"/>
              <a:t>13.06.2023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B75150-5EBD-AE4C-4A8C-713431EA3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242518-7F5B-ADEC-E282-A7F2D0D1D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1ADC-EEAF-4B08-A096-7165872906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735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90DE341-876B-54D8-A255-46C5A40811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075FC9E-5711-B3E2-1EA8-ADFBCBCAF3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0B29AC-371C-27C3-98D5-E42D9F55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88AB-2C11-4A03-9F73-6F7C633FD056}" type="datetimeFigureOut">
              <a:rPr lang="de-CH" smtClean="0"/>
              <a:t>13.06.2023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FE7E83-31A4-9136-FA81-7F5F357A6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D0F101-7E6C-D239-4690-BBF57ED59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1ADC-EEAF-4B08-A096-7165872906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7550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7F7A18-0B8A-E965-B326-3A6D3767F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DCA785-3F7C-F68F-563B-6AA99D682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AB7720-E327-98B2-98CE-9512A7AB3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88AB-2C11-4A03-9F73-6F7C633FD056}" type="datetimeFigureOut">
              <a:rPr lang="de-CH" smtClean="0"/>
              <a:t>13.06.2023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B522E0-F304-DF79-FCEB-25C4F7D1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FA1728-7021-0655-4C81-AB1686E7B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1ADC-EEAF-4B08-A096-7165872906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4284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30C64A-292C-3F2F-F0D7-D9AF73CD9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C79B39-6E49-A5EC-E1B2-9F6C14F6E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E72904-B220-D310-B2C9-A1184ECBD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88AB-2C11-4A03-9F73-6F7C633FD056}" type="datetimeFigureOut">
              <a:rPr lang="de-CH" smtClean="0"/>
              <a:t>13.06.2023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4A415E-F2EA-011B-6CF2-9097E86EF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C9DD22-48E0-57B2-EF58-A9BE3974D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1ADC-EEAF-4B08-A096-7165872906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848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43FF6C-BB7F-0E84-2ABC-A780FC620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C850B0-3677-C9F3-2D41-C4F1ADA1F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BE911FF-8FAF-E3C2-CE1D-B25A5C688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EB8750-70DA-4E5A-334B-96172EDC6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88AB-2C11-4A03-9F73-6F7C633FD056}" type="datetimeFigureOut">
              <a:rPr lang="de-CH" smtClean="0"/>
              <a:t>13.06.2023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756AD82-C2AD-B412-A0F2-05D30188B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DF6C335-79E6-4353-E75C-86CA2F6D2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1ADC-EEAF-4B08-A096-7165872906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293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15262C-34A5-F19C-51A0-FA8DECC87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36DB420-5AFB-562A-D852-0F133D31F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37955EF-F662-31E2-CE34-2EB5F1223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D0005A8-9A9C-B7DE-9832-4C6E684457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633B951-3EE2-20AB-D20F-9B40021376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22DC9C8-DF4B-9026-0CC1-AB7160233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88AB-2C11-4A03-9F73-6F7C633FD056}" type="datetimeFigureOut">
              <a:rPr lang="de-CH" smtClean="0"/>
              <a:t>13.06.2023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D39089B-1471-D7FD-00F4-0E27AC3F9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C4414E6-9E34-68FA-7F5B-369BAF47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1ADC-EEAF-4B08-A096-7165872906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28508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E48F32-BE24-092A-9294-BAF4C418A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530DD1F-438E-3959-EA68-2CC9C5471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88AB-2C11-4A03-9F73-6F7C633FD056}" type="datetimeFigureOut">
              <a:rPr lang="de-CH" smtClean="0"/>
              <a:t>13.06.2023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623682E-2127-9893-5E92-C1DB85E23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3CAF57-0A26-2C45-A79A-DCC0D8F25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1ADC-EEAF-4B08-A096-7165872906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6340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05D09F1-747A-4E4F-C48F-E13693411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88AB-2C11-4A03-9F73-6F7C633FD056}" type="datetimeFigureOut">
              <a:rPr lang="de-CH" smtClean="0"/>
              <a:t>13.06.2023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03FEC7E-76E7-A008-270D-93898E1C4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F51B6A-9572-8AEE-FCD4-CD0103CAC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1ADC-EEAF-4B08-A096-7165872906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644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7D4295-9000-E835-6E2E-3E4C54F56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4EC6ED-A41B-B969-113A-7F5BAF145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EBAF51E-370A-BEFE-CFAA-3B81318FD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7474116-6C16-DF22-2753-3D549E6D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88AB-2C11-4A03-9F73-6F7C633FD056}" type="datetimeFigureOut">
              <a:rPr lang="de-CH" smtClean="0"/>
              <a:t>13.06.2023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CC9B0A6-4A75-28D8-704F-8DFD97ECA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EED7B2-0331-70FE-0D99-4F1E2E805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1ADC-EEAF-4B08-A096-7165872906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3377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DB46AA-F20B-D7DB-10C2-2644F4ED5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0B4256F-EF58-5A47-C7BD-10E14EAE04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1A3F0C9-EF54-A0E4-826D-8A2B411C1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BC54A0C-05FD-2FCC-4F05-4C1CF28A2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88AB-2C11-4A03-9F73-6F7C633FD056}" type="datetimeFigureOut">
              <a:rPr lang="de-CH" smtClean="0"/>
              <a:t>13.06.2023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09F42D5-E28C-39DC-FFD3-517234B60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12B378-9A96-57C5-3ACE-F287BC364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1ADC-EEAF-4B08-A096-7165872906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5349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84CEABB-186A-3DE1-30E7-714001DB5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2349CDB-8FE7-81CA-ADDB-9B5318AEB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3FFD8E-F073-3D8E-498D-7C0B819C88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C88AB-2C11-4A03-9F73-6F7C633FD056}" type="datetimeFigureOut">
              <a:rPr lang="de-CH" smtClean="0"/>
              <a:t>13.06.2023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BFF097-C146-01B2-0E99-C7A8387A0A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73150C-B6B7-8A3C-2D7D-51C901FD7E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E1ADC-EEAF-4B08-A096-7165872906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9678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773129-D3FD-473C-D96F-DF754552B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Zielgruppe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88FEB6EB-C95E-B49F-1DF0-262E54AE2DA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5296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C51DA-C006-1900-CEEA-542C4586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Meinung und Verhalten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3B626DB6-F30B-D6D2-33D1-CF4222FB3C2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3969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C51DA-C006-1900-CEEA-542C4586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Meinung und Verhalten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3B2339BC-743C-5601-973C-6521B73F30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301587"/>
              </p:ext>
            </p:extLst>
          </p:nvPr>
        </p:nvGraphicFramePr>
        <p:xfrm>
          <a:off x="838200" y="1825625"/>
          <a:ext cx="9906000" cy="3586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FBCA53D8-77C4-5CE3-BA7E-369E4E55C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446144"/>
              </p:ext>
            </p:extLst>
          </p:nvPr>
        </p:nvGraphicFramePr>
        <p:xfrm>
          <a:off x="3182620" y="5554440"/>
          <a:ext cx="5826760" cy="629286"/>
        </p:xfrm>
        <a:graphic>
          <a:graphicData uri="http://schemas.openxmlformats.org/drawingml/2006/table">
            <a:tbl>
              <a:tblPr firstRow="1" firstCol="1" bandRow="1"/>
              <a:tblGrid>
                <a:gridCol w="831850">
                  <a:extLst>
                    <a:ext uri="{9D8B030D-6E8A-4147-A177-3AD203B41FA5}">
                      <a16:colId xmlns:a16="http://schemas.microsoft.com/office/drawing/2014/main" val="4162531615"/>
                    </a:ext>
                  </a:extLst>
                </a:gridCol>
                <a:gridCol w="832485">
                  <a:extLst>
                    <a:ext uri="{9D8B030D-6E8A-4147-A177-3AD203B41FA5}">
                      <a16:colId xmlns:a16="http://schemas.microsoft.com/office/drawing/2014/main" val="2822744881"/>
                    </a:ext>
                  </a:extLst>
                </a:gridCol>
                <a:gridCol w="832485">
                  <a:extLst>
                    <a:ext uri="{9D8B030D-6E8A-4147-A177-3AD203B41FA5}">
                      <a16:colId xmlns:a16="http://schemas.microsoft.com/office/drawing/2014/main" val="1178891260"/>
                    </a:ext>
                  </a:extLst>
                </a:gridCol>
                <a:gridCol w="832485">
                  <a:extLst>
                    <a:ext uri="{9D8B030D-6E8A-4147-A177-3AD203B41FA5}">
                      <a16:colId xmlns:a16="http://schemas.microsoft.com/office/drawing/2014/main" val="1790979826"/>
                    </a:ext>
                  </a:extLst>
                </a:gridCol>
                <a:gridCol w="832485">
                  <a:extLst>
                    <a:ext uri="{9D8B030D-6E8A-4147-A177-3AD203B41FA5}">
                      <a16:colId xmlns:a16="http://schemas.microsoft.com/office/drawing/2014/main" val="1359282501"/>
                    </a:ext>
                  </a:extLst>
                </a:gridCol>
                <a:gridCol w="832485">
                  <a:extLst>
                    <a:ext uri="{9D8B030D-6E8A-4147-A177-3AD203B41FA5}">
                      <a16:colId xmlns:a16="http://schemas.microsoft.com/office/drawing/2014/main" val="1675578884"/>
                    </a:ext>
                  </a:extLst>
                </a:gridCol>
                <a:gridCol w="832485">
                  <a:extLst>
                    <a:ext uri="{9D8B030D-6E8A-4147-A177-3AD203B41FA5}">
                      <a16:colId xmlns:a16="http://schemas.microsoft.com/office/drawing/2014/main" val="207465242"/>
                    </a:ext>
                  </a:extLst>
                </a:gridCol>
              </a:tblGrid>
              <a:tr h="583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954411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6.1%- 10.3%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5.9%- 10.1%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9.4%- 14.2%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20.8%- 27.2%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18.9%- 25.1%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9.2%- 14.0%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11.8% - 17.0%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907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554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C51DA-C006-1900-CEEA-542C4586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Meinung und Verhalten</a:t>
            </a:r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C785F603-87AB-1EC4-573A-9EC95AB1C00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9246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C51DA-C006-1900-CEEA-542C4586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Meinung und Verhalten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BCBE8D1A-49B2-E4B5-08F6-BF092A2432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849292"/>
              </p:ext>
            </p:extLst>
          </p:nvPr>
        </p:nvGraphicFramePr>
        <p:xfrm>
          <a:off x="838199" y="1825624"/>
          <a:ext cx="9695935" cy="3265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42F0B373-C37C-E8E2-F309-6390F564D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086761"/>
              </p:ext>
            </p:extLst>
          </p:nvPr>
        </p:nvGraphicFramePr>
        <p:xfrm>
          <a:off x="4021609" y="5204478"/>
          <a:ext cx="5829300" cy="1315086"/>
        </p:xfrm>
        <a:graphic>
          <a:graphicData uri="http://schemas.openxmlformats.org/drawingml/2006/table">
            <a:tbl>
              <a:tblPr firstRow="1" firstCol="1" bandRow="1"/>
              <a:tblGrid>
                <a:gridCol w="704215">
                  <a:extLst>
                    <a:ext uri="{9D8B030D-6E8A-4147-A177-3AD203B41FA5}">
                      <a16:colId xmlns:a16="http://schemas.microsoft.com/office/drawing/2014/main" val="3805211189"/>
                    </a:ext>
                  </a:extLst>
                </a:gridCol>
                <a:gridCol w="796290">
                  <a:extLst>
                    <a:ext uri="{9D8B030D-6E8A-4147-A177-3AD203B41FA5}">
                      <a16:colId xmlns:a16="http://schemas.microsoft.com/office/drawing/2014/main" val="3570697385"/>
                    </a:ext>
                  </a:extLst>
                </a:gridCol>
                <a:gridCol w="846455">
                  <a:extLst>
                    <a:ext uri="{9D8B030D-6E8A-4147-A177-3AD203B41FA5}">
                      <a16:colId xmlns:a16="http://schemas.microsoft.com/office/drawing/2014/main" val="3607302700"/>
                    </a:ext>
                  </a:extLst>
                </a:gridCol>
                <a:gridCol w="683260">
                  <a:extLst>
                    <a:ext uri="{9D8B030D-6E8A-4147-A177-3AD203B41FA5}">
                      <a16:colId xmlns:a16="http://schemas.microsoft.com/office/drawing/2014/main" val="3638582868"/>
                    </a:ext>
                  </a:extLst>
                </a:gridCol>
                <a:gridCol w="769620">
                  <a:extLst>
                    <a:ext uri="{9D8B030D-6E8A-4147-A177-3AD203B41FA5}">
                      <a16:colId xmlns:a16="http://schemas.microsoft.com/office/drawing/2014/main" val="1027180526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3947186328"/>
                    </a:ext>
                  </a:extLst>
                </a:gridCol>
                <a:gridCol w="645160">
                  <a:extLst>
                    <a:ext uri="{9D8B030D-6E8A-4147-A177-3AD203B41FA5}">
                      <a16:colId xmlns:a16="http://schemas.microsoft.com/office/drawing/2014/main" val="853998089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3998175366"/>
                    </a:ext>
                  </a:extLst>
                </a:gridCol>
              </a:tblGrid>
              <a:tr h="6121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Hanfzubehör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Hanf-</a:t>
                      </a:r>
                      <a:b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Lebensmittel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CBD-Futter für Tiere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CBD-Kosmetik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CBD-Öle/Extrakte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CBD-Blüten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CBD</a:t>
                      </a:r>
                      <a:b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E-Liquids/</a:t>
                      </a:r>
                      <a:b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Vapes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Keine der genannten Produkte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5951037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10.3%-15.3%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31.8%-39.0%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5.2%- 10.2%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31.4%- 38.6%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35.9%-43.3%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14.2%-19.8%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8.9%- 13.7%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10.1%-15.1%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759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108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87A22C-D8E9-4A79-3A9F-B6C31E8D0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Meinung und Verhalten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AAB67FE-0A0C-714E-C928-964E290975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999211"/>
              </p:ext>
            </p:extLst>
          </p:nvPr>
        </p:nvGraphicFramePr>
        <p:xfrm>
          <a:off x="838200" y="1825625"/>
          <a:ext cx="9448800" cy="318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15086F78-228F-0761-4A1C-FEE85DDEE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953756"/>
              </p:ext>
            </p:extLst>
          </p:nvPr>
        </p:nvGraphicFramePr>
        <p:xfrm>
          <a:off x="2508422" y="4927030"/>
          <a:ext cx="7778578" cy="1515746"/>
        </p:xfrm>
        <a:graphic>
          <a:graphicData uri="http://schemas.openxmlformats.org/drawingml/2006/table">
            <a:tbl>
              <a:tblPr firstRow="1" firstCol="1" bandRow="1"/>
              <a:tblGrid>
                <a:gridCol w="918218">
                  <a:extLst>
                    <a:ext uri="{9D8B030D-6E8A-4147-A177-3AD203B41FA5}">
                      <a16:colId xmlns:a16="http://schemas.microsoft.com/office/drawing/2014/main" val="611688709"/>
                    </a:ext>
                  </a:extLst>
                </a:gridCol>
                <a:gridCol w="896535">
                  <a:extLst>
                    <a:ext uri="{9D8B030D-6E8A-4147-A177-3AD203B41FA5}">
                      <a16:colId xmlns:a16="http://schemas.microsoft.com/office/drawing/2014/main" val="2259576423"/>
                    </a:ext>
                  </a:extLst>
                </a:gridCol>
                <a:gridCol w="854001">
                  <a:extLst>
                    <a:ext uri="{9D8B030D-6E8A-4147-A177-3AD203B41FA5}">
                      <a16:colId xmlns:a16="http://schemas.microsoft.com/office/drawing/2014/main" val="606607692"/>
                    </a:ext>
                  </a:extLst>
                </a:gridCol>
                <a:gridCol w="901537">
                  <a:extLst>
                    <a:ext uri="{9D8B030D-6E8A-4147-A177-3AD203B41FA5}">
                      <a16:colId xmlns:a16="http://schemas.microsoft.com/office/drawing/2014/main" val="2101582448"/>
                    </a:ext>
                  </a:extLst>
                </a:gridCol>
                <a:gridCol w="938233">
                  <a:extLst>
                    <a:ext uri="{9D8B030D-6E8A-4147-A177-3AD203B41FA5}">
                      <a16:colId xmlns:a16="http://schemas.microsoft.com/office/drawing/2014/main" val="678691614"/>
                    </a:ext>
                  </a:extLst>
                </a:gridCol>
                <a:gridCol w="822308">
                  <a:extLst>
                    <a:ext uri="{9D8B030D-6E8A-4147-A177-3AD203B41FA5}">
                      <a16:colId xmlns:a16="http://schemas.microsoft.com/office/drawing/2014/main" val="2561061259"/>
                    </a:ext>
                  </a:extLst>
                </a:gridCol>
                <a:gridCol w="764764">
                  <a:extLst>
                    <a:ext uri="{9D8B030D-6E8A-4147-A177-3AD203B41FA5}">
                      <a16:colId xmlns:a16="http://schemas.microsoft.com/office/drawing/2014/main" val="2773095344"/>
                    </a:ext>
                  </a:extLst>
                </a:gridCol>
                <a:gridCol w="764764">
                  <a:extLst>
                    <a:ext uri="{9D8B030D-6E8A-4147-A177-3AD203B41FA5}">
                      <a16:colId xmlns:a16="http://schemas.microsoft.com/office/drawing/2014/main" val="837633361"/>
                    </a:ext>
                  </a:extLst>
                </a:gridCol>
                <a:gridCol w="918218">
                  <a:extLst>
                    <a:ext uri="{9D8B030D-6E8A-4147-A177-3AD203B41FA5}">
                      <a16:colId xmlns:a16="http://schemas.microsoft.com/office/drawing/2014/main" val="942220730"/>
                    </a:ext>
                  </a:extLst>
                </a:gridCol>
              </a:tblGrid>
              <a:tr h="6496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Hanf-</a:t>
                      </a:r>
                      <a:b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Zubehör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Hanf-</a:t>
                      </a:r>
                      <a:b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Lebensmittel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CBD- Futter für Tiere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CBD- Kosmetik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CBD- Öle/Extrakte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CBD- Blüten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CBD</a:t>
                      </a:r>
                      <a:b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E-Liquids/</a:t>
                      </a:r>
                      <a:b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Vapes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Keine der genannten Produkte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774864"/>
                  </a:ext>
                </a:extLst>
              </a:tr>
              <a:tr h="4292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Männlich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12.2%-20.4%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33.6%- 44.4%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4.4%- 10.2%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17.4%- 26.6%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28.7%- 39.1%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17.1%-26.3%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11.0%- 19.0%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9.4%- 16.8%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904975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Weiblich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6.6%- 12.8%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27.5%- 37.1%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5.3%- 10.9%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41%- 51.4%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39.5%- 49.7%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9.3%- 16.3%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5.3%- 10.9%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8.9%- 15.7%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366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96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87A22C-D8E9-4A79-3A9F-B6C31E8D0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Meinung und Verhalten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88FEB6EB-C95E-B49F-1DF0-262E54AE2D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435769"/>
              </p:ext>
            </p:extLst>
          </p:nvPr>
        </p:nvGraphicFramePr>
        <p:xfrm>
          <a:off x="838200" y="1825625"/>
          <a:ext cx="9085729" cy="2679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0B99FA25-FB7C-768C-A95C-A3D62D3858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653691"/>
              </p:ext>
            </p:extLst>
          </p:nvPr>
        </p:nvGraphicFramePr>
        <p:xfrm>
          <a:off x="3148965" y="4796177"/>
          <a:ext cx="5894070" cy="523240"/>
        </p:xfrm>
        <a:graphic>
          <a:graphicData uri="http://schemas.openxmlformats.org/drawingml/2006/table">
            <a:tbl>
              <a:tblPr firstRow="1" firstCol="1" bandRow="1"/>
              <a:tblGrid>
                <a:gridCol w="2947035">
                  <a:extLst>
                    <a:ext uri="{9D8B030D-6E8A-4147-A177-3AD203B41FA5}">
                      <a16:colId xmlns:a16="http://schemas.microsoft.com/office/drawing/2014/main" val="1341578932"/>
                    </a:ext>
                  </a:extLst>
                </a:gridCol>
                <a:gridCol w="2947035">
                  <a:extLst>
                    <a:ext uri="{9D8B030D-6E8A-4147-A177-3AD203B41FA5}">
                      <a16:colId xmlns:a16="http://schemas.microsoft.com/office/drawing/2014/main" val="1959053766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Nein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688086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66.5%-73.7%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26.4%-33.4%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953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273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87A22C-D8E9-4A79-3A9F-B6C31E8D0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Vorurteile und Wissenslücken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7F6A9FC8-6787-0044-CA13-B9686F785F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187828"/>
              </p:ext>
            </p:extLst>
          </p:nvPr>
        </p:nvGraphicFramePr>
        <p:xfrm>
          <a:off x="838200" y="1825625"/>
          <a:ext cx="9939618" cy="3230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B618E3D2-65A8-6D6D-51C9-49D15C77F0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910781"/>
              </p:ext>
            </p:extLst>
          </p:nvPr>
        </p:nvGraphicFramePr>
        <p:xfrm>
          <a:off x="3144520" y="5241827"/>
          <a:ext cx="5902960" cy="509270"/>
        </p:xfrm>
        <a:graphic>
          <a:graphicData uri="http://schemas.openxmlformats.org/drawingml/2006/table">
            <a:tbl>
              <a:tblPr firstRow="1" firstCol="1" bandRow="1"/>
              <a:tblGrid>
                <a:gridCol w="1988185">
                  <a:extLst>
                    <a:ext uri="{9D8B030D-6E8A-4147-A177-3AD203B41FA5}">
                      <a16:colId xmlns:a16="http://schemas.microsoft.com/office/drawing/2014/main" val="2289171467"/>
                    </a:ext>
                  </a:extLst>
                </a:gridCol>
                <a:gridCol w="1988185">
                  <a:extLst>
                    <a:ext uri="{9D8B030D-6E8A-4147-A177-3AD203B41FA5}">
                      <a16:colId xmlns:a16="http://schemas.microsoft.com/office/drawing/2014/main" val="2330686406"/>
                    </a:ext>
                  </a:extLst>
                </a:gridCol>
                <a:gridCol w="1926590">
                  <a:extLst>
                    <a:ext uri="{9D8B030D-6E8A-4147-A177-3AD203B41FA5}">
                      <a16:colId xmlns:a16="http://schemas.microsoft.com/office/drawing/2014/main" val="375133152"/>
                    </a:ext>
                  </a:extLst>
                </a:gridCol>
              </a:tblGrid>
              <a:tr h="2622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Hanf/Nutzpflanze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Entspannung/Medizin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Droge/Kiffen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40381"/>
                  </a:ext>
                </a:extLst>
              </a:tr>
              <a:tr h="2470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8.9%-16.3%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24.4%-31.2%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57.0%-62.0%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227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609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87A22C-D8E9-4A79-3A9F-B6C31E8D0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Vorurteile und Wissenslücken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B8D5189F-739E-27AA-44D7-8A67B36EDA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324817"/>
              </p:ext>
            </p:extLst>
          </p:nvPr>
        </p:nvGraphicFramePr>
        <p:xfrm>
          <a:off x="838200" y="1825625"/>
          <a:ext cx="9704294" cy="3055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C8D31278-6A9B-522E-CF8B-8B8BF4CF7A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607772"/>
              </p:ext>
            </p:extLst>
          </p:nvPr>
        </p:nvGraphicFramePr>
        <p:xfrm>
          <a:off x="3241126" y="5016219"/>
          <a:ext cx="5932170" cy="422275"/>
        </p:xfrm>
        <a:graphic>
          <a:graphicData uri="http://schemas.openxmlformats.org/drawingml/2006/table">
            <a:tbl>
              <a:tblPr firstRow="1" firstCol="1" bandRow="1"/>
              <a:tblGrid>
                <a:gridCol w="1977390">
                  <a:extLst>
                    <a:ext uri="{9D8B030D-6E8A-4147-A177-3AD203B41FA5}">
                      <a16:colId xmlns:a16="http://schemas.microsoft.com/office/drawing/2014/main" val="4211867645"/>
                    </a:ext>
                  </a:extLst>
                </a:gridCol>
                <a:gridCol w="1977390">
                  <a:extLst>
                    <a:ext uri="{9D8B030D-6E8A-4147-A177-3AD203B41FA5}">
                      <a16:colId xmlns:a16="http://schemas.microsoft.com/office/drawing/2014/main" val="2191874251"/>
                    </a:ext>
                  </a:extLst>
                </a:gridCol>
                <a:gridCol w="1977390">
                  <a:extLst>
                    <a:ext uri="{9D8B030D-6E8A-4147-A177-3AD203B41FA5}">
                      <a16:colId xmlns:a16="http://schemas.microsoft.com/office/drawing/2014/main" val="2761283127"/>
                    </a:ext>
                  </a:extLst>
                </a:gridCol>
              </a:tblGrid>
              <a:tr h="2165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Hanf/Nutzpflanze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Entspannung/Medizin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Droge/Kiffen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63743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8.9%-16.3%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24.4%-31.2%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57.0%-62.0%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723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119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87A22C-D8E9-4A79-3A9F-B6C31E8D0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Vorurteile und Wissenslücken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A2ACF194-0DE3-335A-5BCA-82657EF6C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057946"/>
              </p:ext>
            </p:extLst>
          </p:nvPr>
        </p:nvGraphicFramePr>
        <p:xfrm>
          <a:off x="838200" y="1825625"/>
          <a:ext cx="9516035" cy="2954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34EE364-8177-E86E-6B50-932B4A699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238065"/>
              </p:ext>
            </p:extLst>
          </p:nvPr>
        </p:nvGraphicFramePr>
        <p:xfrm>
          <a:off x="2715924" y="5074727"/>
          <a:ext cx="6760152" cy="453708"/>
        </p:xfrm>
        <a:graphic>
          <a:graphicData uri="http://schemas.openxmlformats.org/drawingml/2006/table">
            <a:tbl>
              <a:tblPr firstRow="1" firstCol="1" bandRow="1"/>
              <a:tblGrid>
                <a:gridCol w="965421">
                  <a:extLst>
                    <a:ext uri="{9D8B030D-6E8A-4147-A177-3AD203B41FA5}">
                      <a16:colId xmlns:a16="http://schemas.microsoft.com/office/drawing/2014/main" val="747748720"/>
                    </a:ext>
                  </a:extLst>
                </a:gridCol>
                <a:gridCol w="965421">
                  <a:extLst>
                    <a:ext uri="{9D8B030D-6E8A-4147-A177-3AD203B41FA5}">
                      <a16:colId xmlns:a16="http://schemas.microsoft.com/office/drawing/2014/main" val="2690907156"/>
                    </a:ext>
                  </a:extLst>
                </a:gridCol>
                <a:gridCol w="965421">
                  <a:extLst>
                    <a:ext uri="{9D8B030D-6E8A-4147-A177-3AD203B41FA5}">
                      <a16:colId xmlns:a16="http://schemas.microsoft.com/office/drawing/2014/main" val="2645368837"/>
                    </a:ext>
                  </a:extLst>
                </a:gridCol>
                <a:gridCol w="965421">
                  <a:extLst>
                    <a:ext uri="{9D8B030D-6E8A-4147-A177-3AD203B41FA5}">
                      <a16:colId xmlns:a16="http://schemas.microsoft.com/office/drawing/2014/main" val="3324779986"/>
                    </a:ext>
                  </a:extLst>
                </a:gridCol>
                <a:gridCol w="966156">
                  <a:extLst>
                    <a:ext uri="{9D8B030D-6E8A-4147-A177-3AD203B41FA5}">
                      <a16:colId xmlns:a16="http://schemas.microsoft.com/office/drawing/2014/main" val="3768613617"/>
                    </a:ext>
                  </a:extLst>
                </a:gridCol>
                <a:gridCol w="966156">
                  <a:extLst>
                    <a:ext uri="{9D8B030D-6E8A-4147-A177-3AD203B41FA5}">
                      <a16:colId xmlns:a16="http://schemas.microsoft.com/office/drawing/2014/main" val="2740178265"/>
                    </a:ext>
                  </a:extLst>
                </a:gridCol>
                <a:gridCol w="966156">
                  <a:extLst>
                    <a:ext uri="{9D8B030D-6E8A-4147-A177-3AD203B41FA5}">
                      <a16:colId xmlns:a16="http://schemas.microsoft.com/office/drawing/2014/main" val="4293519974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6586733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3.9%-</a:t>
                      </a:r>
                      <a:r>
                        <a:rPr lang="de-CH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CH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7.5%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6.2%- 10.4%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19.2%- 25.4%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22.0%- 28.6%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14.2%- 19.8%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12.3%- 17.7%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4.6%- 8.2%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810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046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87A22C-D8E9-4A79-3A9F-B6C31E8D0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Vorurteile und Wissenslücken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C785F603-87AB-1EC4-573A-9EC95AB1C0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426274"/>
              </p:ext>
            </p:extLst>
          </p:nvPr>
        </p:nvGraphicFramePr>
        <p:xfrm>
          <a:off x="838200" y="1825625"/>
          <a:ext cx="9663953" cy="2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51F26410-B835-36A5-C89E-40F48491CB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934714"/>
              </p:ext>
            </p:extLst>
          </p:nvPr>
        </p:nvGraphicFramePr>
        <p:xfrm>
          <a:off x="3176270" y="5209622"/>
          <a:ext cx="5839460" cy="400686"/>
        </p:xfrm>
        <a:graphic>
          <a:graphicData uri="http://schemas.openxmlformats.org/drawingml/2006/table">
            <a:tbl>
              <a:tblPr firstRow="1" firstCol="1" bandRow="1"/>
              <a:tblGrid>
                <a:gridCol w="2919730">
                  <a:extLst>
                    <a:ext uri="{9D8B030D-6E8A-4147-A177-3AD203B41FA5}">
                      <a16:colId xmlns:a16="http://schemas.microsoft.com/office/drawing/2014/main" val="3453376810"/>
                    </a:ext>
                  </a:extLst>
                </a:gridCol>
                <a:gridCol w="2919730">
                  <a:extLst>
                    <a:ext uri="{9D8B030D-6E8A-4147-A177-3AD203B41FA5}">
                      <a16:colId xmlns:a16="http://schemas.microsoft.com/office/drawing/2014/main" val="1092804201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Männlich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Weiblich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7346810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4.12 – 4.48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3.78 – 4.08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888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50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C51DA-C006-1900-CEEA-542C4586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Zielgruppe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60B6F8AF-7F0A-6CEC-A133-39C6E60CFD2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6753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87A22C-D8E9-4A79-3A9F-B6C31E8D0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Vorurteile und Wissenslücken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15EA188E-76F8-6EE7-0C7E-D73FBB4AB54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905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87A22C-D8E9-4A79-3A9F-B6C31E8D0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Vorurteile und Wissenslücken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7F6A9FC8-6787-0044-CA13-B9686F785F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191366"/>
              </p:ext>
            </p:extLst>
          </p:nvPr>
        </p:nvGraphicFramePr>
        <p:xfrm>
          <a:off x="838200" y="1825625"/>
          <a:ext cx="9603441" cy="3001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5504FB2-6FA0-300B-E60A-74B7353187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500487"/>
              </p:ext>
            </p:extLst>
          </p:nvPr>
        </p:nvGraphicFramePr>
        <p:xfrm>
          <a:off x="3313361" y="5137532"/>
          <a:ext cx="5935980" cy="408940"/>
        </p:xfrm>
        <a:graphic>
          <a:graphicData uri="http://schemas.openxmlformats.org/drawingml/2006/table">
            <a:tbl>
              <a:tblPr firstRow="1" firstCol="1" bandRow="1"/>
              <a:tblGrid>
                <a:gridCol w="1978660">
                  <a:extLst>
                    <a:ext uri="{9D8B030D-6E8A-4147-A177-3AD203B41FA5}">
                      <a16:colId xmlns:a16="http://schemas.microsoft.com/office/drawing/2014/main" val="1372973474"/>
                    </a:ext>
                  </a:extLst>
                </a:gridCol>
                <a:gridCol w="1978660">
                  <a:extLst>
                    <a:ext uri="{9D8B030D-6E8A-4147-A177-3AD203B41FA5}">
                      <a16:colId xmlns:a16="http://schemas.microsoft.com/office/drawing/2014/main" val="1671474103"/>
                    </a:ext>
                  </a:extLst>
                </a:gridCol>
                <a:gridCol w="1978660">
                  <a:extLst>
                    <a:ext uri="{9D8B030D-6E8A-4147-A177-3AD203B41FA5}">
                      <a16:colId xmlns:a16="http://schemas.microsoft.com/office/drawing/2014/main" val="55283922"/>
                    </a:ext>
                  </a:extLst>
                </a:gridCol>
              </a:tblGrid>
              <a:tr h="2044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Hanf/Nutzpflanze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Entspannung/Medizin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Droge/Kiffen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784922"/>
                  </a:ext>
                </a:extLst>
              </a:tr>
              <a:tr h="2044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53.6%-61.0%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21.2%-27.6%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15.4%-21.2%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2488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106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E9FE48-1594-C281-3775-A6FD4FBAE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Vorurteile und Wissenslücken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B8D5189F-739E-27AA-44D7-8A67B36EDA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964621"/>
              </p:ext>
            </p:extLst>
          </p:nvPr>
        </p:nvGraphicFramePr>
        <p:xfrm>
          <a:off x="838200" y="1825625"/>
          <a:ext cx="9213476" cy="280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81116585-C9A2-B219-FA63-1AD9CD070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085961"/>
              </p:ext>
            </p:extLst>
          </p:nvPr>
        </p:nvGraphicFramePr>
        <p:xfrm>
          <a:off x="3044421" y="4960238"/>
          <a:ext cx="5880735" cy="429895"/>
        </p:xfrm>
        <a:graphic>
          <a:graphicData uri="http://schemas.openxmlformats.org/drawingml/2006/table">
            <a:tbl>
              <a:tblPr firstRow="1" firstCol="1" bandRow="1"/>
              <a:tblGrid>
                <a:gridCol w="1960245">
                  <a:extLst>
                    <a:ext uri="{9D8B030D-6E8A-4147-A177-3AD203B41FA5}">
                      <a16:colId xmlns:a16="http://schemas.microsoft.com/office/drawing/2014/main" val="2047119144"/>
                    </a:ext>
                  </a:extLst>
                </a:gridCol>
                <a:gridCol w="1960245">
                  <a:extLst>
                    <a:ext uri="{9D8B030D-6E8A-4147-A177-3AD203B41FA5}">
                      <a16:colId xmlns:a16="http://schemas.microsoft.com/office/drawing/2014/main" val="3351980932"/>
                    </a:ext>
                  </a:extLst>
                </a:gridCol>
                <a:gridCol w="1960245">
                  <a:extLst>
                    <a:ext uri="{9D8B030D-6E8A-4147-A177-3AD203B41FA5}">
                      <a16:colId xmlns:a16="http://schemas.microsoft.com/office/drawing/2014/main" val="3041243473"/>
                    </a:ext>
                  </a:extLst>
                </a:gridCol>
              </a:tblGrid>
              <a:tr h="221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Hanf/Nutzpflanze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Entspannung/Medizin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Droge/Kiffen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5860862"/>
                  </a:ext>
                </a:extLst>
              </a:tr>
              <a:tr h="2082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53.6%-61.0%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21.2%-27.6%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15.4%-21.2%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033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2995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E9FE48-1594-C281-3775-A6FD4FBAE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Vorurteile und Wissenslücken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A2ACF194-0DE3-335A-5BCA-82657EF6C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791204"/>
              </p:ext>
            </p:extLst>
          </p:nvPr>
        </p:nvGraphicFramePr>
        <p:xfrm>
          <a:off x="838200" y="1825625"/>
          <a:ext cx="9583271" cy="263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BE382835-2BAB-8CA2-76D2-0654BBC83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674889"/>
              </p:ext>
            </p:extLst>
          </p:nvPr>
        </p:nvGraphicFramePr>
        <p:xfrm>
          <a:off x="2378676" y="4784343"/>
          <a:ext cx="7339913" cy="539433"/>
        </p:xfrm>
        <a:graphic>
          <a:graphicData uri="http://schemas.openxmlformats.org/drawingml/2006/table">
            <a:tbl>
              <a:tblPr firstRow="1" firstCol="1" bandRow="1"/>
              <a:tblGrid>
                <a:gridCol w="1047881">
                  <a:extLst>
                    <a:ext uri="{9D8B030D-6E8A-4147-A177-3AD203B41FA5}">
                      <a16:colId xmlns:a16="http://schemas.microsoft.com/office/drawing/2014/main" val="2431326144"/>
                    </a:ext>
                  </a:extLst>
                </a:gridCol>
                <a:gridCol w="1048672">
                  <a:extLst>
                    <a:ext uri="{9D8B030D-6E8A-4147-A177-3AD203B41FA5}">
                      <a16:colId xmlns:a16="http://schemas.microsoft.com/office/drawing/2014/main" val="3112714214"/>
                    </a:ext>
                  </a:extLst>
                </a:gridCol>
                <a:gridCol w="1048672">
                  <a:extLst>
                    <a:ext uri="{9D8B030D-6E8A-4147-A177-3AD203B41FA5}">
                      <a16:colId xmlns:a16="http://schemas.microsoft.com/office/drawing/2014/main" val="612932205"/>
                    </a:ext>
                  </a:extLst>
                </a:gridCol>
                <a:gridCol w="1048672">
                  <a:extLst>
                    <a:ext uri="{9D8B030D-6E8A-4147-A177-3AD203B41FA5}">
                      <a16:colId xmlns:a16="http://schemas.microsoft.com/office/drawing/2014/main" val="3178704634"/>
                    </a:ext>
                  </a:extLst>
                </a:gridCol>
                <a:gridCol w="1048672">
                  <a:extLst>
                    <a:ext uri="{9D8B030D-6E8A-4147-A177-3AD203B41FA5}">
                      <a16:colId xmlns:a16="http://schemas.microsoft.com/office/drawing/2014/main" val="1633559457"/>
                    </a:ext>
                  </a:extLst>
                </a:gridCol>
                <a:gridCol w="1048672">
                  <a:extLst>
                    <a:ext uri="{9D8B030D-6E8A-4147-A177-3AD203B41FA5}">
                      <a16:colId xmlns:a16="http://schemas.microsoft.com/office/drawing/2014/main" val="2069135571"/>
                    </a:ext>
                  </a:extLst>
                </a:gridCol>
                <a:gridCol w="1048672">
                  <a:extLst>
                    <a:ext uri="{9D8B030D-6E8A-4147-A177-3AD203B41FA5}">
                      <a16:colId xmlns:a16="http://schemas.microsoft.com/office/drawing/2014/main" val="842045252"/>
                    </a:ext>
                  </a:extLst>
                </a:gridCol>
              </a:tblGrid>
              <a:tr h="1695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377591"/>
                  </a:ext>
                </a:extLst>
              </a:tr>
              <a:tr h="3390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1.5%- 3.9%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2.2%-5.0%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7.7%- 12.3%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22.6%- 29.0%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21.3%- 27.9%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19.6%- 26.0%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8.1%- 13.1%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510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000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E9FE48-1594-C281-3775-A6FD4FBAE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Vorurteile und Wissenslücken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C785F603-87AB-1EC4-573A-9EC95AB1C0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695505"/>
              </p:ext>
            </p:extLst>
          </p:nvPr>
        </p:nvGraphicFramePr>
        <p:xfrm>
          <a:off x="838200" y="1825625"/>
          <a:ext cx="9569824" cy="2773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B638C680-763B-A6FA-1B8C-5C60DE3CD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364396"/>
              </p:ext>
            </p:extLst>
          </p:nvPr>
        </p:nvGraphicFramePr>
        <p:xfrm>
          <a:off x="3152775" y="4733831"/>
          <a:ext cx="5886450" cy="400686"/>
        </p:xfrm>
        <a:graphic>
          <a:graphicData uri="http://schemas.openxmlformats.org/drawingml/2006/table">
            <a:tbl>
              <a:tblPr firstRow="1" firstCol="1" bandRow="1"/>
              <a:tblGrid>
                <a:gridCol w="2943225">
                  <a:extLst>
                    <a:ext uri="{9D8B030D-6E8A-4147-A177-3AD203B41FA5}">
                      <a16:colId xmlns:a16="http://schemas.microsoft.com/office/drawing/2014/main" val="2130156697"/>
                    </a:ext>
                  </a:extLst>
                </a:gridCol>
                <a:gridCol w="2943225">
                  <a:extLst>
                    <a:ext uri="{9D8B030D-6E8A-4147-A177-3AD203B41FA5}">
                      <a16:colId xmlns:a16="http://schemas.microsoft.com/office/drawing/2014/main" val="1570903602"/>
                    </a:ext>
                  </a:extLst>
                </a:gridCol>
              </a:tblGrid>
              <a:tr h="1549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Männlich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Weiblich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107898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4.774 – 5.066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4.474 – 4.790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249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195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E9FE48-1594-C281-3775-A6FD4FBAE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Vorurteile und Wissenslücken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A2ACF194-0DE3-335A-5BCA-82657EF6C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529292"/>
              </p:ext>
            </p:extLst>
          </p:nvPr>
        </p:nvGraphicFramePr>
        <p:xfrm>
          <a:off x="838200" y="1825625"/>
          <a:ext cx="10053918" cy="2961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681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C51DA-C006-1900-CEEA-542C4586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Zielgruppe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84167646-8847-B481-19FD-F1654A676D6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57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C51DA-C006-1900-CEEA-542C4586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Zielgruppe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A2ACF194-0DE3-335A-5BCA-82657EF6C23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854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C51DA-C006-1900-CEEA-542C4586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Meinung und Verhalten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9E20FF4-F093-FC31-5EDF-D978CF86B3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205689"/>
              </p:ext>
            </p:extLst>
          </p:nvPr>
        </p:nvGraphicFramePr>
        <p:xfrm>
          <a:off x="838200" y="1825625"/>
          <a:ext cx="9919447" cy="3277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43597EB0-A405-411F-D030-62A53A776B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059933"/>
              </p:ext>
            </p:extLst>
          </p:nvPr>
        </p:nvGraphicFramePr>
        <p:xfrm>
          <a:off x="3155315" y="5393543"/>
          <a:ext cx="5881370" cy="403543"/>
        </p:xfrm>
        <a:graphic>
          <a:graphicData uri="http://schemas.openxmlformats.org/drawingml/2006/table">
            <a:tbl>
              <a:tblPr firstRow="1" firstCol="1" bandRow="1"/>
              <a:tblGrid>
                <a:gridCol w="2981960">
                  <a:extLst>
                    <a:ext uri="{9D8B030D-6E8A-4147-A177-3AD203B41FA5}">
                      <a16:colId xmlns:a16="http://schemas.microsoft.com/office/drawing/2014/main" val="3875874310"/>
                    </a:ext>
                  </a:extLst>
                </a:gridCol>
                <a:gridCol w="2899410">
                  <a:extLst>
                    <a:ext uri="{9D8B030D-6E8A-4147-A177-3AD203B41FA5}">
                      <a16:colId xmlns:a16="http://schemas.microsoft.com/office/drawing/2014/main" val="47063592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Nein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879022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53.8%-61.4%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38.6%-46.2%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246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452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C51DA-C006-1900-CEEA-542C4586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Meinung und Verhalten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6B8CFA87-7275-F326-E6CD-57825E1744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726249"/>
              </p:ext>
            </p:extLst>
          </p:nvPr>
        </p:nvGraphicFramePr>
        <p:xfrm>
          <a:off x="838200" y="1825625"/>
          <a:ext cx="9704294" cy="2934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5406B5F-896A-747D-55FA-FCC06AA35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1775"/>
              </p:ext>
            </p:extLst>
          </p:nvPr>
        </p:nvGraphicFramePr>
        <p:xfrm>
          <a:off x="2693774" y="4963516"/>
          <a:ext cx="6326084" cy="1238886"/>
        </p:xfrm>
        <a:graphic>
          <a:graphicData uri="http://schemas.openxmlformats.org/drawingml/2006/table">
            <a:tbl>
              <a:tblPr firstRow="1" firstCol="1" bandRow="1"/>
              <a:tblGrid>
                <a:gridCol w="872539">
                  <a:extLst>
                    <a:ext uri="{9D8B030D-6E8A-4147-A177-3AD203B41FA5}">
                      <a16:colId xmlns:a16="http://schemas.microsoft.com/office/drawing/2014/main" val="1893245564"/>
                    </a:ext>
                  </a:extLst>
                </a:gridCol>
                <a:gridCol w="973455">
                  <a:extLst>
                    <a:ext uri="{9D8B030D-6E8A-4147-A177-3AD203B41FA5}">
                      <a16:colId xmlns:a16="http://schemas.microsoft.com/office/drawing/2014/main" val="3416124795"/>
                    </a:ext>
                  </a:extLst>
                </a:gridCol>
                <a:gridCol w="875286">
                  <a:extLst>
                    <a:ext uri="{9D8B030D-6E8A-4147-A177-3AD203B41FA5}">
                      <a16:colId xmlns:a16="http://schemas.microsoft.com/office/drawing/2014/main" val="3759390497"/>
                    </a:ext>
                  </a:extLst>
                </a:gridCol>
                <a:gridCol w="875972">
                  <a:extLst>
                    <a:ext uri="{9D8B030D-6E8A-4147-A177-3AD203B41FA5}">
                      <a16:colId xmlns:a16="http://schemas.microsoft.com/office/drawing/2014/main" val="3193579002"/>
                    </a:ext>
                  </a:extLst>
                </a:gridCol>
                <a:gridCol w="979633">
                  <a:extLst>
                    <a:ext uri="{9D8B030D-6E8A-4147-A177-3AD203B41FA5}">
                      <a16:colId xmlns:a16="http://schemas.microsoft.com/office/drawing/2014/main" val="510926728"/>
                    </a:ext>
                  </a:extLst>
                </a:gridCol>
                <a:gridCol w="782609">
                  <a:extLst>
                    <a:ext uri="{9D8B030D-6E8A-4147-A177-3AD203B41FA5}">
                      <a16:colId xmlns:a16="http://schemas.microsoft.com/office/drawing/2014/main" val="3883415740"/>
                    </a:ext>
                  </a:extLst>
                </a:gridCol>
                <a:gridCol w="966590">
                  <a:extLst>
                    <a:ext uri="{9D8B030D-6E8A-4147-A177-3AD203B41FA5}">
                      <a16:colId xmlns:a16="http://schemas.microsoft.com/office/drawing/2014/main" val="1924501482"/>
                    </a:ext>
                  </a:extLst>
                </a:gridCol>
              </a:tblGrid>
              <a:tr h="5918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Hanfzubehör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Hanf-</a:t>
                      </a:r>
                      <a:b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Lebensmittel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CBD-Futter für Tiere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CBD-Kosmetik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CBD-Öle/Extrakte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CBD-Blüten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CBD-</a:t>
                      </a:r>
                      <a:b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E-Liquids/</a:t>
                      </a:r>
                      <a:b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Vapes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707771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25.1%- 34.3%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32.6%- 42.4%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3.0%- 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7.4%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21.0%-29.6%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37.2%- 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29.1%-38.7&amp;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12.6%- 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20.0%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065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65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C51DA-C006-1900-CEEA-542C4586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Meinung und Verhalten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A2ACF194-0DE3-335A-5BCA-82657EF6C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3137784"/>
              </p:ext>
            </p:extLst>
          </p:nvPr>
        </p:nvGraphicFramePr>
        <p:xfrm>
          <a:off x="838200" y="1825625"/>
          <a:ext cx="9906000" cy="3445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22E99CAC-ACCC-4A21-5DBD-EDBC2C23B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087878"/>
              </p:ext>
            </p:extLst>
          </p:nvPr>
        </p:nvGraphicFramePr>
        <p:xfrm>
          <a:off x="3222942" y="5271247"/>
          <a:ext cx="5746115" cy="914718"/>
        </p:xfrm>
        <a:graphic>
          <a:graphicData uri="http://schemas.openxmlformats.org/drawingml/2006/table">
            <a:tbl>
              <a:tblPr firstRow="1" firstCol="1" bandRow="1"/>
              <a:tblGrid>
                <a:gridCol w="1002030">
                  <a:extLst>
                    <a:ext uri="{9D8B030D-6E8A-4147-A177-3AD203B41FA5}">
                      <a16:colId xmlns:a16="http://schemas.microsoft.com/office/drawing/2014/main" val="514881769"/>
                    </a:ext>
                  </a:extLst>
                </a:gridCol>
                <a:gridCol w="999490">
                  <a:extLst>
                    <a:ext uri="{9D8B030D-6E8A-4147-A177-3AD203B41FA5}">
                      <a16:colId xmlns:a16="http://schemas.microsoft.com/office/drawing/2014/main" val="3443294723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852877094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3971241481"/>
                    </a:ext>
                  </a:extLst>
                </a:gridCol>
                <a:gridCol w="930275">
                  <a:extLst>
                    <a:ext uri="{9D8B030D-6E8A-4147-A177-3AD203B41FA5}">
                      <a16:colId xmlns:a16="http://schemas.microsoft.com/office/drawing/2014/main" val="1053277683"/>
                    </a:ext>
                  </a:extLst>
                </a:gridCol>
                <a:gridCol w="1013460">
                  <a:extLst>
                    <a:ext uri="{9D8B030D-6E8A-4147-A177-3AD203B41FA5}">
                      <a16:colId xmlns:a16="http://schemas.microsoft.com/office/drawing/2014/main" val="2356880746"/>
                    </a:ext>
                  </a:extLst>
                </a:gridCol>
              </a:tblGrid>
              <a:tr h="4902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Wusste nicht, dass es solche Produkte gibt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Verfügbarkeit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Unsicherheit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Potenzielle Risiken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Negative Vorurteile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Kein Interesse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38258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7.6%-14.8%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6.4%-13.2%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7.3%-14.5%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4.1%-9.9%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9.1%-16.9%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42.3%-53.9%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384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109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C51DA-C006-1900-CEEA-542C4586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Meinung und Verhalten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BCBE8D1A-49B2-E4B5-08F6-BF092A2432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171111"/>
              </p:ext>
            </p:extLst>
          </p:nvPr>
        </p:nvGraphicFramePr>
        <p:xfrm>
          <a:off x="838200" y="1825625"/>
          <a:ext cx="9509312" cy="3311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6F887E0-5D20-93D5-A144-8D097AC2E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838360"/>
              </p:ext>
            </p:extLst>
          </p:nvPr>
        </p:nvGraphicFramePr>
        <p:xfrm>
          <a:off x="2446638" y="4880108"/>
          <a:ext cx="7673547" cy="857886"/>
        </p:xfrm>
        <a:graphic>
          <a:graphicData uri="http://schemas.openxmlformats.org/drawingml/2006/table">
            <a:tbl>
              <a:tblPr firstRow="1" firstCol="1" bandRow="1"/>
              <a:tblGrid>
                <a:gridCol w="940656">
                  <a:extLst>
                    <a:ext uri="{9D8B030D-6E8A-4147-A177-3AD203B41FA5}">
                      <a16:colId xmlns:a16="http://schemas.microsoft.com/office/drawing/2014/main" val="3280188624"/>
                    </a:ext>
                  </a:extLst>
                </a:gridCol>
                <a:gridCol w="1181443">
                  <a:extLst>
                    <a:ext uri="{9D8B030D-6E8A-4147-A177-3AD203B41FA5}">
                      <a16:colId xmlns:a16="http://schemas.microsoft.com/office/drawing/2014/main" val="1641726691"/>
                    </a:ext>
                  </a:extLst>
                </a:gridCol>
                <a:gridCol w="1063131">
                  <a:extLst>
                    <a:ext uri="{9D8B030D-6E8A-4147-A177-3AD203B41FA5}">
                      <a16:colId xmlns:a16="http://schemas.microsoft.com/office/drawing/2014/main" val="649737540"/>
                    </a:ext>
                  </a:extLst>
                </a:gridCol>
                <a:gridCol w="949820">
                  <a:extLst>
                    <a:ext uri="{9D8B030D-6E8A-4147-A177-3AD203B41FA5}">
                      <a16:colId xmlns:a16="http://schemas.microsoft.com/office/drawing/2014/main" val="77602551"/>
                    </a:ext>
                  </a:extLst>
                </a:gridCol>
                <a:gridCol w="1062299">
                  <a:extLst>
                    <a:ext uri="{9D8B030D-6E8A-4147-A177-3AD203B41FA5}">
                      <a16:colId xmlns:a16="http://schemas.microsoft.com/office/drawing/2014/main" val="2441833860"/>
                    </a:ext>
                  </a:extLst>
                </a:gridCol>
                <a:gridCol w="827342">
                  <a:extLst>
                    <a:ext uri="{9D8B030D-6E8A-4147-A177-3AD203B41FA5}">
                      <a16:colId xmlns:a16="http://schemas.microsoft.com/office/drawing/2014/main" val="216156011"/>
                    </a:ext>
                  </a:extLst>
                </a:gridCol>
                <a:gridCol w="826511">
                  <a:extLst>
                    <a:ext uri="{9D8B030D-6E8A-4147-A177-3AD203B41FA5}">
                      <a16:colId xmlns:a16="http://schemas.microsoft.com/office/drawing/2014/main" val="2762232238"/>
                    </a:ext>
                  </a:extLst>
                </a:gridCol>
                <a:gridCol w="822345">
                  <a:extLst>
                    <a:ext uri="{9D8B030D-6E8A-4147-A177-3AD203B41FA5}">
                      <a16:colId xmlns:a16="http://schemas.microsoft.com/office/drawing/2014/main" val="41626220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Reformhäuser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Detail-</a:t>
                      </a:r>
                      <a:b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Handel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Kiosk/Tankstelle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Drogerie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Apotheke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Online-Shop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CBD-Shop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Andere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875865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10.6%-17.6%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16.9%-24.9%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13.1%-20.5%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14.5%-22.1%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13.1%-20.5%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12.1%-19.5%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28.9%-38.3%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8.4%-14.8%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293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668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C51DA-C006-1900-CEEA-542C4586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Meinung und Verhalten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BCBE8D1A-49B2-E4B5-08F6-BF092A2432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812241"/>
              </p:ext>
            </p:extLst>
          </p:nvPr>
        </p:nvGraphicFramePr>
        <p:xfrm>
          <a:off x="838200" y="1825626"/>
          <a:ext cx="9214022" cy="2530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7729FAAF-8784-0E9C-E688-DEC713E620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608907"/>
              </p:ext>
            </p:extLst>
          </p:nvPr>
        </p:nvGraphicFramePr>
        <p:xfrm>
          <a:off x="3060931" y="4490696"/>
          <a:ext cx="5847715" cy="1602744"/>
        </p:xfrm>
        <a:graphic>
          <a:graphicData uri="http://schemas.openxmlformats.org/drawingml/2006/table">
            <a:tbl>
              <a:tblPr firstRow="1" firstCol="1" bandRow="1"/>
              <a:tblGrid>
                <a:gridCol w="4408971">
                  <a:extLst>
                    <a:ext uri="{9D8B030D-6E8A-4147-A177-3AD203B41FA5}">
                      <a16:colId xmlns:a16="http://schemas.microsoft.com/office/drawing/2014/main" val="892826399"/>
                    </a:ext>
                  </a:extLst>
                </a:gridCol>
                <a:gridCol w="1438744">
                  <a:extLst>
                    <a:ext uri="{9D8B030D-6E8A-4147-A177-3AD203B41FA5}">
                      <a16:colId xmlns:a16="http://schemas.microsoft.com/office/drawing/2014/main" val="12206416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Gratis-Muster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6.4%-10.6%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5009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Ich würde keine Produkte kaufen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8.5%-13.3%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33344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Erschwinglich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14.1%-19.9%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2693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Herstellung aus zertifiziertem Hanf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15.5%-21.5%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357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Umfangreiche Informationen zu Produkten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18.9%-25.1%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359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Natürliche Produkte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21.4%-28.0%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65774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Qualitativ hochwertig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28.9%-35.9%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498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Gesundheitliche Vorteile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41.5%-48.9%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A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01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646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77D3431BBFF6946A46C8B2C3503248F" ma:contentTypeVersion="4" ma:contentTypeDescription="Ein neues Dokument erstellen." ma:contentTypeScope="" ma:versionID="60f71d6824c62c464b40ab9b4359febc">
  <xsd:schema xmlns:xsd="http://www.w3.org/2001/XMLSchema" xmlns:xs="http://www.w3.org/2001/XMLSchema" xmlns:p="http://schemas.microsoft.com/office/2006/metadata/properties" xmlns:ns2="958328e8-391f-483a-a495-c7fdd98bb4c4" xmlns:ns3="7c40c2f3-a812-4b08-9696-9be9c59b3c00" targetNamespace="http://schemas.microsoft.com/office/2006/metadata/properties" ma:root="true" ma:fieldsID="8455ec32276328b1ac9f4ade9935a1f7" ns2:_="" ns3:_="">
    <xsd:import namespace="958328e8-391f-483a-a495-c7fdd98bb4c4"/>
    <xsd:import namespace="7c40c2f3-a812-4b08-9696-9be9c59b3c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328e8-391f-483a-a495-c7fdd98bb4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0c2f3-a812-4b08-9696-9be9c59b3c0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C8521B-2E79-4C6F-BEB3-682CF4BC96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78C7DE-659D-4A6B-8B57-76A35EBEFA6C}"/>
</file>

<file path=customXml/itemProps3.xml><?xml version="1.0" encoding="utf-8"?>
<ds:datastoreItem xmlns:ds="http://schemas.openxmlformats.org/officeDocument/2006/customXml" ds:itemID="{2DF7BF2B-69D3-4BD2-85A1-67E5CEB8C9DF}">
  <ds:schemaRefs>
    <ds:schemaRef ds:uri="http://purl.org/dc/elements/1.1/"/>
    <ds:schemaRef ds:uri="http://purl.org/dc/dcmitype/"/>
    <ds:schemaRef ds:uri="a3cd307c-b1f1-4178-99c6-a0c4694f5804"/>
    <ds:schemaRef ds:uri="http://schemas.microsoft.com/office/2006/metadata/properties"/>
    <ds:schemaRef ds:uri="652ad698-a2b6-41c2-aed0-f5ad92e5b410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1120</Words>
  <Application>Microsoft Office PowerPoint</Application>
  <PresentationFormat>Breitbild</PresentationFormat>
  <Paragraphs>321</Paragraphs>
  <Slides>25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</vt:lpstr>
      <vt:lpstr>Zielgruppe</vt:lpstr>
      <vt:lpstr>Zielgruppe</vt:lpstr>
      <vt:lpstr>Zielgruppe</vt:lpstr>
      <vt:lpstr>Zielgruppe</vt:lpstr>
      <vt:lpstr>Meinung und Verhalten</vt:lpstr>
      <vt:lpstr>Meinung und Verhalten</vt:lpstr>
      <vt:lpstr>Meinung und Verhalten</vt:lpstr>
      <vt:lpstr>Meinung und Verhalten</vt:lpstr>
      <vt:lpstr>Meinung und Verhalten</vt:lpstr>
      <vt:lpstr>Meinung und Verhalten</vt:lpstr>
      <vt:lpstr>Meinung und Verhalten</vt:lpstr>
      <vt:lpstr>Meinung und Verhalten</vt:lpstr>
      <vt:lpstr>Meinung und Verhalten</vt:lpstr>
      <vt:lpstr>Meinung und Verhalten</vt:lpstr>
      <vt:lpstr>Meinung und Verhalten</vt:lpstr>
      <vt:lpstr>Vorurteile und Wissenslücken</vt:lpstr>
      <vt:lpstr>Vorurteile und Wissenslücken</vt:lpstr>
      <vt:lpstr>Vorurteile und Wissenslücken</vt:lpstr>
      <vt:lpstr>Vorurteile und Wissenslücken</vt:lpstr>
      <vt:lpstr>Vorurteile und Wissenslücken</vt:lpstr>
      <vt:lpstr>Vorurteile und Wissenslücken</vt:lpstr>
      <vt:lpstr>Vorurteile und Wissenslücken</vt:lpstr>
      <vt:lpstr>Vorurteile und Wissenslücken</vt:lpstr>
      <vt:lpstr>Vorurteile und Wissenslücken</vt:lpstr>
      <vt:lpstr>Vorurteile und Wissenslücken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Zielgruppe</dc:title>
  <dc:creator>Florian Hutter</dc:creator>
  <cp:lastModifiedBy>Florian Hutter</cp:lastModifiedBy>
  <cp:revision>1</cp:revision>
  <dcterms:created xsi:type="dcterms:W3CDTF">2023-06-13T05:36:14Z</dcterms:created>
  <dcterms:modified xsi:type="dcterms:W3CDTF">2023-06-13T11:45:18Z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0x010100377D3431BBFF6946A46C8B2C3503248F</vt:lpwstr>
  </property>
  <property fmtid="{D5CDD505-2E9C-101B-9397-08002B2CF9AE}" pid="3" name="MediaServiceImageTags">
    <vt:lpwstr/>
  </property>
</Properties>
</file>